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57" r:id="rId4"/>
    <p:sldId id="259" r:id="rId5"/>
    <p:sldId id="260" r:id="rId6"/>
    <p:sldId id="261" r:id="rId7"/>
    <p:sldId id="268" r:id="rId8"/>
    <p:sldId id="269" r:id="rId9"/>
    <p:sldId id="262" r:id="rId10"/>
    <p:sldId id="263" r:id="rId11"/>
    <p:sldId id="266" r:id="rId12"/>
    <p:sldId id="283" r:id="rId13"/>
    <p:sldId id="282" r:id="rId14"/>
    <p:sldId id="270" r:id="rId15"/>
    <p:sldId id="284" r:id="rId16"/>
    <p:sldId id="272" r:id="rId17"/>
    <p:sldId id="273" r:id="rId18"/>
    <p:sldId id="271" r:id="rId19"/>
    <p:sldId id="264" r:id="rId20"/>
    <p:sldId id="265" r:id="rId21"/>
    <p:sldId id="274" r:id="rId22"/>
    <p:sldId id="275" r:id="rId23"/>
    <p:sldId id="267" r:id="rId24"/>
    <p:sldId id="278" r:id="rId25"/>
    <p:sldId id="280" r:id="rId26"/>
    <p:sldId id="279" r:id="rId27"/>
    <p:sldId id="258" r:id="rId28"/>
    <p:sldId id="285" r:id="rId29"/>
    <p:sldId id="286" r:id="rId30"/>
    <p:sldId id="28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611EA"/>
    <a:srgbClr val="CC00FF"/>
    <a:srgbClr val="CC6600"/>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4"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2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7.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5BB0E-3AE5-4676-8B70-59584AC245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0CFFB5-4265-4D97-91C1-C928B4DA5A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AAC453-513A-4801-BC7C-A13846475F73}"/>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5" name="Footer Placeholder 4">
            <a:extLst>
              <a:ext uri="{FF2B5EF4-FFF2-40B4-BE49-F238E27FC236}">
                <a16:creationId xmlns:a16="http://schemas.microsoft.com/office/drawing/2014/main" id="{831A3F88-3E43-4454-A892-B03D2EBC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DF975-54C3-4C2E-B4DD-A172CE48F70C}"/>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2527882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8597-792C-44C9-9CC2-128293C327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65D049-0D39-410D-885B-299807CE33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47CBE4-1C0A-4B44-8F69-0FEAF2A30015}"/>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5" name="Footer Placeholder 4">
            <a:extLst>
              <a:ext uri="{FF2B5EF4-FFF2-40B4-BE49-F238E27FC236}">
                <a16:creationId xmlns:a16="http://schemas.microsoft.com/office/drawing/2014/main" id="{EE0E08B1-CAB3-463A-B945-FED5036A8B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FC31F8-216B-4F45-9C76-4BC854CE5915}"/>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161584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54A9F-5A8B-450B-94E5-4DCFA032D2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A4B97C-FC05-4224-BC6A-E7409904E0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558E63-4832-4DFA-809F-3DCCEAB7F64C}"/>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5" name="Footer Placeholder 4">
            <a:extLst>
              <a:ext uri="{FF2B5EF4-FFF2-40B4-BE49-F238E27FC236}">
                <a16:creationId xmlns:a16="http://schemas.microsoft.com/office/drawing/2014/main" id="{530BA645-8F96-438C-A48F-AA4F3E9D4E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D0A5BC-ADE4-4520-A724-7C44F8D0EE10}"/>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596314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AD04-771D-457D-9CE4-F0280E9409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0ED8E4-56A7-4FD9-AA65-43A821CCED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E8F4AF-8740-4B1D-886F-5555D47F68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6DD19C-98BA-4CAE-9B23-D501B9729B92}"/>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6" name="Footer Placeholder 5">
            <a:extLst>
              <a:ext uri="{FF2B5EF4-FFF2-40B4-BE49-F238E27FC236}">
                <a16:creationId xmlns:a16="http://schemas.microsoft.com/office/drawing/2014/main" id="{30A71819-F9F1-4982-A48E-9A1EBC76BB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391EA3-538A-4B33-946C-BE811A27868A}"/>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746061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89CCE-01D8-46CE-B194-6C6FBA3D61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DCDE56-5F1B-48A9-88E8-C60434F7DF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E7DE93-3F06-4C80-BCC6-5DCC32314B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D8C37D-D69F-4721-9FE5-2E3D23AF1E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C53EAD-2EE0-408B-A88A-C9C196713E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868B06-8EAA-4615-9EC8-067B6E6019E6}"/>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8" name="Footer Placeholder 7">
            <a:extLst>
              <a:ext uri="{FF2B5EF4-FFF2-40B4-BE49-F238E27FC236}">
                <a16:creationId xmlns:a16="http://schemas.microsoft.com/office/drawing/2014/main" id="{A489DF9C-5519-4483-A8EF-ABD725919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152698-D87E-462F-8215-B824126E835D}"/>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1014945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50C23-4064-4EF0-94AB-B4E08808EA5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7806EE-E058-4B73-B925-7609297936F2}"/>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4" name="Footer Placeholder 3">
            <a:extLst>
              <a:ext uri="{FF2B5EF4-FFF2-40B4-BE49-F238E27FC236}">
                <a16:creationId xmlns:a16="http://schemas.microsoft.com/office/drawing/2014/main" id="{3F9DF531-6D84-4E3E-827D-4D8DCFDF1D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C844A2-8DB9-4545-B03E-FA140ED7FDFD}"/>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4063333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7F3521-857D-4128-AB11-5DD146D1B305}"/>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3" name="Footer Placeholder 2">
            <a:extLst>
              <a:ext uri="{FF2B5EF4-FFF2-40B4-BE49-F238E27FC236}">
                <a16:creationId xmlns:a16="http://schemas.microsoft.com/office/drawing/2014/main" id="{639BA097-CFA2-4C31-9EAC-B744368F55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31EFD7-057B-4C91-8152-0EBDAF306B6C}"/>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672469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2E0E0-0148-4CAC-A62A-C9A14901FA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724E17-4079-4960-857A-B1A1A5FD5E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1B4DDA-4D26-4F24-8278-84569A01FA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3D32BA-F507-4445-B78C-D3A12741233D}"/>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6" name="Footer Placeholder 5">
            <a:extLst>
              <a:ext uri="{FF2B5EF4-FFF2-40B4-BE49-F238E27FC236}">
                <a16:creationId xmlns:a16="http://schemas.microsoft.com/office/drawing/2014/main" id="{81847235-B8D8-4999-A310-1E7718CE1A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8DBAB0-11C5-456E-A662-7C3982FE64CD}"/>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1043770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93A0F-905E-4304-95C3-330DA45AE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54E30E-D173-41FF-B6FF-35E203D7D2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87ABA1-F7F9-40B2-8CC1-E58B58F36D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3042BE-5E48-46F5-BF99-DC2739DF9BC1}"/>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6" name="Footer Placeholder 5">
            <a:extLst>
              <a:ext uri="{FF2B5EF4-FFF2-40B4-BE49-F238E27FC236}">
                <a16:creationId xmlns:a16="http://schemas.microsoft.com/office/drawing/2014/main" id="{56F42EC5-2DE7-4BBF-AAAC-84CD21E0DE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3DBF8C-4C49-4948-91B9-950A282F46F7}"/>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3591703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191B7-C0AC-4153-9C4A-D8C7F854E6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67BD36-BAC9-4488-9938-335DE3DC8F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0228F2-EEE3-439F-BA3B-605B222F9795}"/>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5" name="Footer Placeholder 4">
            <a:extLst>
              <a:ext uri="{FF2B5EF4-FFF2-40B4-BE49-F238E27FC236}">
                <a16:creationId xmlns:a16="http://schemas.microsoft.com/office/drawing/2014/main" id="{525F6E22-D098-48BB-A613-D39B0EBB2F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B99D92-ABF8-4AAB-9065-448621CC41A7}"/>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3804051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9F42DF-6981-48DB-B892-5BB7C98135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DCF3AA-B90D-49D8-B5DE-A626E1362C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7BA56-0629-431A-BD55-649F30FF068B}"/>
              </a:ext>
            </a:extLst>
          </p:cNvPr>
          <p:cNvSpPr>
            <a:spLocks noGrp="1"/>
          </p:cNvSpPr>
          <p:nvPr>
            <p:ph type="dt" sz="half" idx="10"/>
          </p:nvPr>
        </p:nvSpPr>
        <p:spPr/>
        <p:txBody>
          <a:bodyPr/>
          <a:lstStyle/>
          <a:p>
            <a:fld id="{53B7A786-7E09-4C9C-AB85-60C8AD89F908}" type="datetimeFigureOut">
              <a:rPr lang="en-US" smtClean="0"/>
              <a:t>4/29/2020</a:t>
            </a:fld>
            <a:endParaRPr lang="en-US"/>
          </a:p>
        </p:txBody>
      </p:sp>
      <p:sp>
        <p:nvSpPr>
          <p:cNvPr id="5" name="Footer Placeholder 4">
            <a:extLst>
              <a:ext uri="{FF2B5EF4-FFF2-40B4-BE49-F238E27FC236}">
                <a16:creationId xmlns:a16="http://schemas.microsoft.com/office/drawing/2014/main" id="{5902B964-F356-4589-8883-3404CC2F0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F83417-0360-47C1-A87D-406040E4D36F}"/>
              </a:ext>
            </a:extLst>
          </p:cNvPr>
          <p:cNvSpPr>
            <a:spLocks noGrp="1"/>
          </p:cNvSpPr>
          <p:nvPr>
            <p:ph type="sldNum" sz="quarter" idx="12"/>
          </p:nvPr>
        </p:nvSpPr>
        <p:spPr/>
        <p:txBody>
          <a:bodyPr/>
          <a:lstStyle/>
          <a:p>
            <a:fld id="{E6CEEAB7-D1F3-4537-8F0E-9B949E07B3BC}" type="slidenum">
              <a:rPr lang="en-US" smtClean="0"/>
              <a:t>‹#›</a:t>
            </a:fld>
            <a:endParaRPr lang="en-US"/>
          </a:p>
        </p:txBody>
      </p:sp>
    </p:spTree>
    <p:extLst>
      <p:ext uri="{BB962C8B-B14F-4D97-AF65-F5344CB8AC3E}">
        <p14:creationId xmlns:p14="http://schemas.microsoft.com/office/powerpoint/2010/main" val="1276234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213EAF-0891-486E-9B19-DDA6C152B1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C4CCCD-5CB2-4BC1-84E5-AB2EBF4541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0F04F-ED03-4D8B-818D-29B5E22B11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B7A786-7E09-4C9C-AB85-60C8AD89F908}" type="datetimeFigureOut">
              <a:rPr lang="en-US" smtClean="0"/>
              <a:t>4/29/2020</a:t>
            </a:fld>
            <a:endParaRPr lang="en-US"/>
          </a:p>
        </p:txBody>
      </p:sp>
      <p:sp>
        <p:nvSpPr>
          <p:cNvPr id="5" name="Footer Placeholder 4">
            <a:extLst>
              <a:ext uri="{FF2B5EF4-FFF2-40B4-BE49-F238E27FC236}">
                <a16:creationId xmlns:a16="http://schemas.microsoft.com/office/drawing/2014/main" id="{79DF698D-8285-4D4C-840D-71FC8723F1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F90D48-2FD0-442D-AF7B-FB81144080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CEEAB7-D1F3-4537-8F0E-9B949E07B3BC}" type="slidenum">
              <a:rPr lang="en-US" smtClean="0"/>
              <a:t>‹#›</a:t>
            </a:fld>
            <a:endParaRPr lang="en-US"/>
          </a:p>
        </p:txBody>
      </p:sp>
    </p:spTree>
    <p:extLst>
      <p:ext uri="{BB962C8B-B14F-4D97-AF65-F5344CB8AC3E}">
        <p14:creationId xmlns:p14="http://schemas.microsoft.com/office/powerpoint/2010/main" val="1171504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hem.libretexts.org/Bookshelves/Organic_Chemistry/Book%3A_Organic_Chemistry_Lab_Techniques_(Nichols)/06%3A_Miscellaneous_Techniques/6.03%3A_Chemical_Tests/6.3.0D%3A_6.3D%3A_Individual_Tests" TargetMode="External"/><Relationship Id="rId2" Type="http://schemas.openxmlformats.org/officeDocument/2006/relationships/hyperlink" Target="https://www.youtube.com/watch?v=n4esSHxz_J8"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WmWUqOFGXsY" TargetMode="External"/><Relationship Id="rId2" Type="http://schemas.openxmlformats.org/officeDocument/2006/relationships/hyperlink" Target="https://www.youtube.com/watch?v=vdPlEJSG0UQ"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hyperlink" Target="https://www.youtube.com/watch?v=E2xNpSj_A4U" TargetMode="External"/><Relationship Id="rId7" Type="http://schemas.openxmlformats.org/officeDocument/2006/relationships/oleObject" Target="../embeddings/oleObject5.bin"/><Relationship Id="rId12"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emf"/><Relationship Id="rId11" Type="http://schemas.openxmlformats.org/officeDocument/2006/relationships/oleObject" Target="../embeddings/oleObject7.bin"/><Relationship Id="rId5" Type="http://schemas.openxmlformats.org/officeDocument/2006/relationships/oleObject" Target="../embeddings/oleObject4.bin"/><Relationship Id="rId10" Type="http://schemas.openxmlformats.org/officeDocument/2006/relationships/image" Target="../media/image7.emf"/><Relationship Id="rId4" Type="http://schemas.openxmlformats.org/officeDocument/2006/relationships/image" Target="../media/image9.jpeg"/><Relationship Id="rId9"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E2xNpSj_A4U" TargetMode="External"/><Relationship Id="rId7"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0.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hyperlink" Target="https://www.youtube.com/watch?v=2C_6ax2TsV8" TargetMode="External"/><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2.emf"/><Relationship Id="rId5" Type="http://schemas.openxmlformats.org/officeDocument/2006/relationships/oleObject" Target="../embeddings/oleObject10.bin"/><Relationship Id="rId4" Type="http://schemas.openxmlformats.org/officeDocument/2006/relationships/hyperlink" Target="https://www.youtube.com/watch?v=E2Tqv1DnwHg&amp;t=17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4yPjkRLcauI"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4.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ESGPOgXH6DU" TargetMode="Externa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5.emf"/><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xotWCss9bVI" TargetMode="External"/><Relationship Id="rId7"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16.emf"/><Relationship Id="rId4" Type="http://schemas.openxmlformats.org/officeDocument/2006/relationships/oleObject" Target="../embeddings/oleObject14.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watch?v=xotWCss9bVI" TargetMode="External"/><Relationship Id="rId3" Type="http://schemas.openxmlformats.org/officeDocument/2006/relationships/oleObject" Target="../embeddings/oleObject17.bin"/><Relationship Id="rId7" Type="http://schemas.openxmlformats.org/officeDocument/2006/relationships/hyperlink" Target="https://www.youtube.com/watch?v=HSGlfbV7W84" TargetMode="External"/><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0.emf"/><Relationship Id="rId5" Type="http://schemas.openxmlformats.org/officeDocument/2006/relationships/oleObject" Target="../embeddings/oleObject18.bin"/><Relationship Id="rId10" Type="http://schemas.openxmlformats.org/officeDocument/2006/relationships/image" Target="../media/image21.emf"/><Relationship Id="rId4" Type="http://schemas.openxmlformats.org/officeDocument/2006/relationships/image" Target="../media/image19.emf"/><Relationship Id="rId9" Type="http://schemas.openxmlformats.org/officeDocument/2006/relationships/oleObject" Target="../embeddings/oleObject19.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3.emf"/><Relationship Id="rId5" Type="http://schemas.openxmlformats.org/officeDocument/2006/relationships/oleObject" Target="../embeddings/oleObject21.bin"/><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HSGlfbV7W84" TargetMode="Externa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4.emf"/><Relationship Id="rId4" Type="http://schemas.openxmlformats.org/officeDocument/2006/relationships/oleObject" Target="../embeddings/oleObject2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26.emf"/><Relationship Id="rId5" Type="http://schemas.openxmlformats.org/officeDocument/2006/relationships/oleObject" Target="../embeddings/oleObject24.bin"/><Relationship Id="rId4" Type="http://schemas.openxmlformats.org/officeDocument/2006/relationships/image" Target="../media/image25.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hyperlink" Target="https://www.youtube.com/watch?v=YHhCFIsYbuQ" TargetMode="External"/><Relationship Id="rId4" Type="http://schemas.openxmlformats.org/officeDocument/2006/relationships/image" Target="../media/image27.e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oleObject" Target="../embeddings/oleObject26.bin"/><Relationship Id="rId7" Type="http://schemas.openxmlformats.org/officeDocument/2006/relationships/hyperlink" Target="https://www.youtube.com/watch?v=biV1tzpUAwU" TargetMode="Externa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29.emf"/><Relationship Id="rId5" Type="http://schemas.openxmlformats.org/officeDocument/2006/relationships/oleObject" Target="../embeddings/oleObject27.bin"/><Relationship Id="rId4" Type="http://schemas.openxmlformats.org/officeDocument/2006/relationships/image" Target="../media/image28.emf"/><Relationship Id="rId9" Type="http://schemas.openxmlformats.org/officeDocument/2006/relationships/image" Target="../media/image30.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hyperlink" Target="https://www.youtube.com/watch?v=j5jgMUWri8U" TargetMode="External"/><Relationship Id="rId4" Type="http://schemas.openxmlformats.org/officeDocument/2006/relationships/image" Target="../media/image31.emf"/></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youtube.com/watch?v=SZ4ILp95x7g" TargetMode="Externa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0.bin"/><Relationship Id="rId7" Type="http://schemas.openxmlformats.org/officeDocument/2006/relationships/hyperlink" Target="https://www.youtube.com/watch?v=SZ4ILp95x7g" TargetMode="External"/><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35.emf"/><Relationship Id="rId5" Type="http://schemas.openxmlformats.org/officeDocument/2006/relationships/oleObject" Target="../embeddings/oleObject31.bin"/><Relationship Id="rId4" Type="http://schemas.openxmlformats.org/officeDocument/2006/relationships/image" Target="../media/image34.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36.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37.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5F41CD-67F4-4108-BC62-5B38D3EFE0B4}"/>
              </a:ext>
            </a:extLst>
          </p:cNvPr>
          <p:cNvSpPr txBox="1"/>
          <p:nvPr/>
        </p:nvSpPr>
        <p:spPr>
          <a:xfrm>
            <a:off x="359193" y="176169"/>
            <a:ext cx="11232859" cy="1569660"/>
          </a:xfrm>
          <a:prstGeom prst="rect">
            <a:avLst/>
          </a:prstGeom>
          <a:noFill/>
        </p:spPr>
        <p:txBody>
          <a:bodyPr wrap="square" rtlCol="0">
            <a:spAutoFit/>
          </a:bodyPr>
          <a:lstStyle/>
          <a:p>
            <a:pPr algn="ctr"/>
            <a:r>
              <a:rPr lang="en-US" sz="4800" b="1" dirty="0">
                <a:solidFill>
                  <a:srgbClr val="C00000"/>
                </a:solidFill>
              </a:rPr>
              <a:t>Identification of the unknown compounds</a:t>
            </a:r>
          </a:p>
          <a:p>
            <a:pPr algn="ctr"/>
            <a:r>
              <a:rPr lang="en-US" sz="4800" b="1" dirty="0">
                <a:solidFill>
                  <a:srgbClr val="0070C0"/>
                </a:solidFill>
              </a:rPr>
              <a:t>(through “Functional Group” analysis) </a:t>
            </a:r>
          </a:p>
        </p:txBody>
      </p:sp>
      <p:sp>
        <p:nvSpPr>
          <p:cNvPr id="2" name="Rectangle 1">
            <a:extLst>
              <a:ext uri="{FF2B5EF4-FFF2-40B4-BE49-F238E27FC236}">
                <a16:creationId xmlns:a16="http://schemas.microsoft.com/office/drawing/2014/main" id="{5540ED11-0C83-4E47-94FB-165B38567012}"/>
              </a:ext>
            </a:extLst>
          </p:cNvPr>
          <p:cNvSpPr/>
          <p:nvPr/>
        </p:nvSpPr>
        <p:spPr>
          <a:xfrm>
            <a:off x="1117362" y="2635651"/>
            <a:ext cx="10535513" cy="954107"/>
          </a:xfrm>
          <a:prstGeom prst="rect">
            <a:avLst/>
          </a:prstGeom>
        </p:spPr>
        <p:txBody>
          <a:bodyPr wrap="none">
            <a:spAutoFit/>
          </a:bodyPr>
          <a:lstStyle/>
          <a:p>
            <a:r>
              <a:rPr lang="en-US" sz="2800" dirty="0">
                <a:solidFill>
                  <a:srgbClr val="0070C0"/>
                </a:solidFill>
                <a:hlinkClick r:id="rId2">
                  <a:extLst>
                    <a:ext uri="{A12FA001-AC4F-418D-AE19-62706E023703}">
                      <ahyp:hlinkClr xmlns:ahyp="http://schemas.microsoft.com/office/drawing/2018/hyperlinkcolor" val="tx"/>
                    </a:ext>
                  </a:extLst>
                </a:hlinkClick>
              </a:rPr>
              <a:t>https://www.youtube.com/watch?v=n4esSHxz_J8</a:t>
            </a:r>
            <a:endParaRPr lang="en-US" sz="2800" dirty="0">
              <a:solidFill>
                <a:srgbClr val="0070C0"/>
              </a:solidFill>
            </a:endParaRPr>
          </a:p>
          <a:p>
            <a:r>
              <a:rPr lang="en-US" sz="2800" dirty="0">
                <a:solidFill>
                  <a:srgbClr val="0070C0"/>
                </a:solidFill>
              </a:rPr>
              <a:t>https://youtu.be/n4esSHxz_J8?list=TLPQMTcwMzIwMjBcD3rBWPNtXw</a:t>
            </a:r>
          </a:p>
        </p:txBody>
      </p:sp>
      <p:sp>
        <p:nvSpPr>
          <p:cNvPr id="3" name="TextBox 2">
            <a:extLst>
              <a:ext uri="{FF2B5EF4-FFF2-40B4-BE49-F238E27FC236}">
                <a16:creationId xmlns:a16="http://schemas.microsoft.com/office/drawing/2014/main" id="{5F6354F1-FD95-4DF1-BC8C-CBC4E8A61B97}"/>
              </a:ext>
            </a:extLst>
          </p:cNvPr>
          <p:cNvSpPr txBox="1"/>
          <p:nvPr/>
        </p:nvSpPr>
        <p:spPr>
          <a:xfrm>
            <a:off x="1297260" y="2002639"/>
            <a:ext cx="8954054" cy="584775"/>
          </a:xfrm>
          <a:prstGeom prst="rect">
            <a:avLst/>
          </a:prstGeom>
          <a:noFill/>
        </p:spPr>
        <p:txBody>
          <a:bodyPr wrap="none" rtlCol="0">
            <a:spAutoFit/>
          </a:bodyPr>
          <a:lstStyle/>
          <a:p>
            <a:r>
              <a:rPr lang="en-US" sz="3200" dirty="0">
                <a:solidFill>
                  <a:srgbClr val="7030A0"/>
                </a:solidFill>
              </a:rPr>
              <a:t>The following videos show how to do almost all tests</a:t>
            </a:r>
          </a:p>
        </p:txBody>
      </p:sp>
      <p:sp>
        <p:nvSpPr>
          <p:cNvPr id="5" name="TextBox 4">
            <a:extLst>
              <a:ext uri="{FF2B5EF4-FFF2-40B4-BE49-F238E27FC236}">
                <a16:creationId xmlns:a16="http://schemas.microsoft.com/office/drawing/2014/main" id="{373865E8-F781-4786-8B97-77458DE66DFD}"/>
              </a:ext>
            </a:extLst>
          </p:cNvPr>
          <p:cNvSpPr txBox="1"/>
          <p:nvPr/>
        </p:nvSpPr>
        <p:spPr>
          <a:xfrm>
            <a:off x="1490921" y="5783398"/>
            <a:ext cx="8969401" cy="800219"/>
          </a:xfrm>
          <a:prstGeom prst="rect">
            <a:avLst/>
          </a:prstGeom>
          <a:noFill/>
        </p:spPr>
        <p:txBody>
          <a:bodyPr wrap="square" rtlCol="0">
            <a:spAutoFit/>
          </a:bodyPr>
          <a:lstStyle/>
          <a:p>
            <a:r>
              <a:rPr lang="en-US" sz="2800" b="1" dirty="0">
                <a:solidFill>
                  <a:srgbClr val="FF0000"/>
                </a:solidFill>
              </a:rPr>
              <a:t>DISCLAIMER: </a:t>
            </a:r>
            <a:r>
              <a:rPr lang="en-US" b="1" dirty="0">
                <a:solidFill>
                  <a:srgbClr val="7030A0"/>
                </a:solidFill>
              </a:rPr>
              <a:t>These tests only have historical value. Not used these days. They are not hard &amp; fast – lots of false negatives and positives</a:t>
            </a:r>
          </a:p>
        </p:txBody>
      </p:sp>
      <p:sp>
        <p:nvSpPr>
          <p:cNvPr id="6" name="Rectangle 5">
            <a:extLst>
              <a:ext uri="{FF2B5EF4-FFF2-40B4-BE49-F238E27FC236}">
                <a16:creationId xmlns:a16="http://schemas.microsoft.com/office/drawing/2014/main" id="{16E5D43B-92E6-48E6-8A1C-372691B4FF6D}"/>
              </a:ext>
            </a:extLst>
          </p:cNvPr>
          <p:cNvSpPr/>
          <p:nvPr/>
        </p:nvSpPr>
        <p:spPr>
          <a:xfrm>
            <a:off x="346746" y="3939469"/>
            <a:ext cx="11232859" cy="1235531"/>
          </a:xfrm>
          <a:prstGeom prst="rect">
            <a:avLst/>
          </a:prstGeom>
        </p:spPr>
        <p:txBody>
          <a:bodyPr wrap="square">
            <a:spAutoFit/>
          </a:bodyPr>
          <a:lstStyle/>
          <a:p>
            <a:pPr>
              <a:lnSpc>
                <a:spcPct val="107000"/>
              </a:lnSpc>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An excellent pictorial description of almost all tests can be found at:</a:t>
            </a:r>
          </a:p>
          <a:p>
            <a:pPr>
              <a:lnSpc>
                <a:spcPct val="107000"/>
              </a:lnSpc>
              <a:spcAft>
                <a:spcPts val="800"/>
              </a:spcAft>
            </a:pPr>
            <a:r>
              <a:rPr lang="en-US"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rPr>
              <a:t>https://chem.libretexts.org/Bookshelves/Organic_Chemistry/Book%3A_Organic_Chemistry_Lab_Techniques_(Nichols)/06%3A_Miscellaneous_Techniques/6.03%3A_Chemical_Tests/6.3.0D%3A_6.3D%3A_Individual_Tests</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18BC4664-A7D2-44F3-A156-F454C40E081E}"/>
              </a:ext>
            </a:extLst>
          </p:cNvPr>
          <p:cNvSpPr/>
          <p:nvPr/>
        </p:nvSpPr>
        <p:spPr>
          <a:xfrm>
            <a:off x="279635" y="3939469"/>
            <a:ext cx="11232859" cy="1404318"/>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383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F9570-F1C9-473A-AEC2-C2AF7251E8AA}"/>
              </a:ext>
            </a:extLst>
          </p:cNvPr>
          <p:cNvSpPr txBox="1"/>
          <p:nvPr/>
        </p:nvSpPr>
        <p:spPr>
          <a:xfrm>
            <a:off x="3112315" y="1046016"/>
            <a:ext cx="7113486" cy="1015663"/>
          </a:xfrm>
          <a:prstGeom prst="rect">
            <a:avLst/>
          </a:prstGeom>
          <a:noFill/>
        </p:spPr>
        <p:txBody>
          <a:bodyPr wrap="none" rtlCol="0">
            <a:spAutoFit/>
          </a:bodyPr>
          <a:lstStyle/>
          <a:p>
            <a:r>
              <a:rPr lang="en-US" sz="2000" dirty="0"/>
              <a:t>A functional Group (FG) is a small part of an organic molecule that </a:t>
            </a:r>
          </a:p>
          <a:p>
            <a:r>
              <a:rPr lang="en-US" sz="2000" dirty="0">
                <a:solidFill>
                  <a:srgbClr val="0070C0"/>
                </a:solidFill>
              </a:rPr>
              <a:t>that reacts in a chemical reaction</a:t>
            </a:r>
            <a:r>
              <a:rPr lang="en-US" sz="2000" dirty="0"/>
              <a:t>. A molecule may have one or </a:t>
            </a:r>
          </a:p>
          <a:p>
            <a:r>
              <a:rPr lang="en-US" sz="2000" dirty="0"/>
              <a:t>More than one FG.</a:t>
            </a:r>
          </a:p>
        </p:txBody>
      </p:sp>
      <p:sp>
        <p:nvSpPr>
          <p:cNvPr id="3" name="Rectangle 2">
            <a:extLst>
              <a:ext uri="{FF2B5EF4-FFF2-40B4-BE49-F238E27FC236}">
                <a16:creationId xmlns:a16="http://schemas.microsoft.com/office/drawing/2014/main" id="{4A1EA049-7CB3-4406-97CB-67569207F5C3}"/>
              </a:ext>
            </a:extLst>
          </p:cNvPr>
          <p:cNvSpPr/>
          <p:nvPr/>
        </p:nvSpPr>
        <p:spPr>
          <a:xfrm>
            <a:off x="3135159" y="3695602"/>
            <a:ext cx="6096000" cy="1015663"/>
          </a:xfrm>
          <a:prstGeom prst="rect">
            <a:avLst/>
          </a:prstGeom>
        </p:spPr>
        <p:txBody>
          <a:bodyPr>
            <a:spAutoFit/>
          </a:bodyPr>
          <a:lstStyle/>
          <a:p>
            <a:r>
              <a:rPr lang="en-US" sz="2000" dirty="0"/>
              <a:t>Some FGs </a:t>
            </a:r>
            <a:r>
              <a:rPr lang="en-US" sz="2000" dirty="0">
                <a:solidFill>
                  <a:srgbClr val="0070C0"/>
                </a:solidFill>
              </a:rPr>
              <a:t>behave independently </a:t>
            </a:r>
            <a:r>
              <a:rPr lang="en-US" sz="2000" dirty="0"/>
              <a:t>of others in chemical reactions, but others may undergo </a:t>
            </a:r>
            <a:r>
              <a:rPr lang="en-US" sz="2000" dirty="0">
                <a:solidFill>
                  <a:srgbClr val="0070C0"/>
                </a:solidFill>
              </a:rPr>
              <a:t>interference</a:t>
            </a:r>
            <a:r>
              <a:rPr lang="en-US" sz="2000" dirty="0"/>
              <a:t> from other FGs.</a:t>
            </a:r>
          </a:p>
        </p:txBody>
      </p:sp>
      <p:sp>
        <p:nvSpPr>
          <p:cNvPr id="4" name="Rectangle 3">
            <a:extLst>
              <a:ext uri="{FF2B5EF4-FFF2-40B4-BE49-F238E27FC236}">
                <a16:creationId xmlns:a16="http://schemas.microsoft.com/office/drawing/2014/main" id="{4301C852-4E97-4D26-977F-801FF30E75AD}"/>
              </a:ext>
            </a:extLst>
          </p:cNvPr>
          <p:cNvSpPr/>
          <p:nvPr/>
        </p:nvSpPr>
        <p:spPr>
          <a:xfrm>
            <a:off x="3202271" y="5024655"/>
            <a:ext cx="6096000" cy="1323439"/>
          </a:xfrm>
          <a:prstGeom prst="rect">
            <a:avLst/>
          </a:prstGeom>
        </p:spPr>
        <p:txBody>
          <a:bodyPr>
            <a:spAutoFit/>
          </a:bodyPr>
          <a:lstStyle/>
          <a:p>
            <a:r>
              <a:rPr lang="en-US" sz="2000" dirty="0"/>
              <a:t>Some FGs, though different, may give similar tests. They give “</a:t>
            </a:r>
            <a:r>
              <a:rPr lang="en-US" sz="2000" dirty="0">
                <a:solidFill>
                  <a:srgbClr val="0070C0"/>
                </a:solidFill>
              </a:rPr>
              <a:t>false positive</a:t>
            </a:r>
            <a:r>
              <a:rPr lang="en-US" sz="2000" dirty="0"/>
              <a:t>” test.</a:t>
            </a:r>
          </a:p>
          <a:p>
            <a:r>
              <a:rPr lang="en-US" sz="2000" dirty="0"/>
              <a:t>An FG may give the expected test in one compound, but not in another, it is said to give “</a:t>
            </a:r>
            <a:r>
              <a:rPr lang="en-US" sz="2000" dirty="0">
                <a:solidFill>
                  <a:srgbClr val="0070C0"/>
                </a:solidFill>
              </a:rPr>
              <a:t>false negative</a:t>
            </a:r>
            <a:r>
              <a:rPr lang="en-US" sz="2000" dirty="0"/>
              <a:t>” test.</a:t>
            </a:r>
          </a:p>
        </p:txBody>
      </p:sp>
      <p:sp>
        <p:nvSpPr>
          <p:cNvPr id="5" name="TextBox 4">
            <a:extLst>
              <a:ext uri="{FF2B5EF4-FFF2-40B4-BE49-F238E27FC236}">
                <a16:creationId xmlns:a16="http://schemas.microsoft.com/office/drawing/2014/main" id="{FED7920E-EFC8-4FE3-8DF8-D6F33BAEDFB1}"/>
              </a:ext>
            </a:extLst>
          </p:cNvPr>
          <p:cNvSpPr txBox="1"/>
          <p:nvPr/>
        </p:nvSpPr>
        <p:spPr>
          <a:xfrm>
            <a:off x="2993933" y="230408"/>
            <a:ext cx="6204134" cy="707886"/>
          </a:xfrm>
          <a:prstGeom prst="rect">
            <a:avLst/>
          </a:prstGeom>
          <a:noFill/>
        </p:spPr>
        <p:txBody>
          <a:bodyPr wrap="none" rtlCol="0">
            <a:spAutoFit/>
          </a:bodyPr>
          <a:lstStyle/>
          <a:p>
            <a:r>
              <a:rPr lang="en-US" sz="4000" b="1" dirty="0">
                <a:solidFill>
                  <a:srgbClr val="C00000"/>
                </a:solidFill>
              </a:rPr>
              <a:t>What is a Functional Group?</a:t>
            </a:r>
          </a:p>
        </p:txBody>
      </p:sp>
      <p:graphicFrame>
        <p:nvGraphicFramePr>
          <p:cNvPr id="6" name="Object 5">
            <a:extLst>
              <a:ext uri="{FF2B5EF4-FFF2-40B4-BE49-F238E27FC236}">
                <a16:creationId xmlns:a16="http://schemas.microsoft.com/office/drawing/2014/main" id="{89A13254-E7D5-4972-9C94-C6C88A4B07A7}"/>
              </a:ext>
            </a:extLst>
          </p:cNvPr>
          <p:cNvGraphicFramePr>
            <a:graphicFrameLocks noChangeAspect="1"/>
          </p:cNvGraphicFramePr>
          <p:nvPr>
            <p:extLst>
              <p:ext uri="{D42A27DB-BD31-4B8C-83A1-F6EECF244321}">
                <p14:modId xmlns:p14="http://schemas.microsoft.com/office/powerpoint/2010/main" val="1141513583"/>
              </p:ext>
            </p:extLst>
          </p:nvPr>
        </p:nvGraphicFramePr>
        <p:xfrm>
          <a:off x="5039461" y="1969346"/>
          <a:ext cx="2113078" cy="1517429"/>
        </p:xfrm>
        <a:graphic>
          <a:graphicData uri="http://schemas.openxmlformats.org/presentationml/2006/ole">
            <mc:AlternateContent xmlns:mc="http://schemas.openxmlformats.org/markup-compatibility/2006">
              <mc:Choice xmlns:v="urn:schemas-microsoft-com:vml" Requires="v">
                <p:oleObj spid="_x0000_s21563" name="CS ChemDraw Drawing" r:id="rId3" imgW="2726074" imgH="1957898" progId="ChemDraw.Document.6.0">
                  <p:embed/>
                </p:oleObj>
              </mc:Choice>
              <mc:Fallback>
                <p:oleObj name="CS ChemDraw Drawing" r:id="rId3" imgW="2726074" imgH="1957898" progId="ChemDraw.Document.6.0">
                  <p:embed/>
                  <p:pic>
                    <p:nvPicPr>
                      <p:cNvPr id="0" name=""/>
                      <p:cNvPicPr/>
                      <p:nvPr/>
                    </p:nvPicPr>
                    <p:blipFill>
                      <a:blip r:embed="rId4"/>
                      <a:stretch>
                        <a:fillRect/>
                      </a:stretch>
                    </p:blipFill>
                    <p:spPr>
                      <a:xfrm>
                        <a:off x="5039461" y="1969346"/>
                        <a:ext cx="2113078" cy="1517429"/>
                      </a:xfrm>
                      <a:prstGeom prst="rect">
                        <a:avLst/>
                      </a:prstGeom>
                    </p:spPr>
                  </p:pic>
                </p:oleObj>
              </mc:Fallback>
            </mc:AlternateContent>
          </a:graphicData>
        </a:graphic>
      </p:graphicFrame>
    </p:spTree>
    <p:extLst>
      <p:ext uri="{BB962C8B-B14F-4D97-AF65-F5344CB8AC3E}">
        <p14:creationId xmlns:p14="http://schemas.microsoft.com/office/powerpoint/2010/main" val="237828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5F41CD-67F4-4108-BC62-5B38D3EFE0B4}"/>
              </a:ext>
            </a:extLst>
          </p:cNvPr>
          <p:cNvSpPr txBox="1"/>
          <p:nvPr/>
        </p:nvSpPr>
        <p:spPr>
          <a:xfrm>
            <a:off x="411060" y="670560"/>
            <a:ext cx="11232859" cy="1077218"/>
          </a:xfrm>
          <a:prstGeom prst="rect">
            <a:avLst/>
          </a:prstGeom>
          <a:noFill/>
        </p:spPr>
        <p:txBody>
          <a:bodyPr wrap="square" rtlCol="0">
            <a:spAutoFit/>
          </a:bodyPr>
          <a:lstStyle/>
          <a:p>
            <a:pPr algn="ctr"/>
            <a:r>
              <a:rPr lang="en-US" sz="3200" b="1" dirty="0">
                <a:solidFill>
                  <a:srgbClr val="0070C0"/>
                </a:solidFill>
              </a:rPr>
              <a:t>Halogens (</a:t>
            </a:r>
            <a:r>
              <a:rPr lang="en-US" sz="3200" b="1" i="1" dirty="0">
                <a:solidFill>
                  <a:srgbClr val="7030A0"/>
                </a:solidFill>
              </a:rPr>
              <a:t>Br </a:t>
            </a:r>
            <a:r>
              <a:rPr lang="en-US" sz="3200" b="1" dirty="0">
                <a:solidFill>
                  <a:srgbClr val="0070C0"/>
                </a:solidFill>
              </a:rPr>
              <a:t>or</a:t>
            </a:r>
            <a:r>
              <a:rPr lang="en-US" sz="3200" b="1" i="1" dirty="0">
                <a:solidFill>
                  <a:srgbClr val="7030A0"/>
                </a:solidFill>
              </a:rPr>
              <a:t> Cl</a:t>
            </a:r>
            <a:r>
              <a:rPr lang="en-US" sz="3200" b="1" dirty="0">
                <a:solidFill>
                  <a:srgbClr val="0070C0"/>
                </a:solidFill>
              </a:rPr>
              <a:t>) or an </a:t>
            </a:r>
            <a:r>
              <a:rPr lang="en-US" sz="3200" b="1" i="1" u="sng" dirty="0">
                <a:solidFill>
                  <a:srgbClr val="7030A0"/>
                </a:solidFill>
              </a:rPr>
              <a:t>ether group </a:t>
            </a:r>
            <a:r>
              <a:rPr lang="en-US" sz="3200" b="1" dirty="0">
                <a:solidFill>
                  <a:srgbClr val="0070C0"/>
                </a:solidFill>
              </a:rPr>
              <a:t>may be present in addition to one functional group</a:t>
            </a:r>
          </a:p>
        </p:txBody>
      </p:sp>
      <p:pic>
        <p:nvPicPr>
          <p:cNvPr id="1026" name="Picture 2" descr="Image result for functional group analysis worksheet">
            <a:extLst>
              <a:ext uri="{FF2B5EF4-FFF2-40B4-BE49-F238E27FC236}">
                <a16:creationId xmlns:a16="http://schemas.microsoft.com/office/drawing/2014/main" id="{BF301E53-134F-445D-8928-E99F19FB98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 t="4133" r="28389" b="50512"/>
          <a:stretch/>
        </p:blipFill>
        <p:spPr bwMode="auto">
          <a:xfrm>
            <a:off x="243279" y="2267125"/>
            <a:ext cx="5395501" cy="41854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functional group analysis worksheet">
            <a:extLst>
              <a:ext uri="{FF2B5EF4-FFF2-40B4-BE49-F238E27FC236}">
                <a16:creationId xmlns:a16="http://schemas.microsoft.com/office/drawing/2014/main" id="{FE0AC060-B613-4194-88B6-F49BB4BEE1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178" r="28605" b="9251"/>
          <a:stretch/>
        </p:blipFill>
        <p:spPr bwMode="auto">
          <a:xfrm>
            <a:off x="6393829" y="2787744"/>
            <a:ext cx="5395501" cy="393056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a:extLst>
              <a:ext uri="{FF2B5EF4-FFF2-40B4-BE49-F238E27FC236}">
                <a16:creationId xmlns:a16="http://schemas.microsoft.com/office/drawing/2014/main" id="{ED8D1840-3882-427D-AE37-FE30EB2C141B}"/>
              </a:ext>
            </a:extLst>
          </p:cNvPr>
          <p:cNvGraphicFramePr>
            <a:graphicFrameLocks noGrp="1"/>
          </p:cNvGraphicFramePr>
          <p:nvPr/>
        </p:nvGraphicFramePr>
        <p:xfrm>
          <a:off x="5789783" y="2529479"/>
          <a:ext cx="5937250" cy="171450"/>
        </p:xfrm>
        <a:graphic>
          <a:graphicData uri="http://schemas.openxmlformats.org/drawingml/2006/table">
            <a:tbl>
              <a:tblPr firstRow="1" firstCol="1" bandRow="1">
                <a:tableStyleId>{5C22544A-7EE6-4342-B048-85BDC9FD1C3A}</a:tableStyleId>
              </a:tblPr>
              <a:tblGrid>
                <a:gridCol w="1483995">
                  <a:extLst>
                    <a:ext uri="{9D8B030D-6E8A-4147-A177-3AD203B41FA5}">
                      <a16:colId xmlns:a16="http://schemas.microsoft.com/office/drawing/2014/main" val="1951257786"/>
                    </a:ext>
                  </a:extLst>
                </a:gridCol>
                <a:gridCol w="1483995">
                  <a:extLst>
                    <a:ext uri="{9D8B030D-6E8A-4147-A177-3AD203B41FA5}">
                      <a16:colId xmlns:a16="http://schemas.microsoft.com/office/drawing/2014/main" val="2175370789"/>
                    </a:ext>
                  </a:extLst>
                </a:gridCol>
                <a:gridCol w="1484630">
                  <a:extLst>
                    <a:ext uri="{9D8B030D-6E8A-4147-A177-3AD203B41FA5}">
                      <a16:colId xmlns:a16="http://schemas.microsoft.com/office/drawing/2014/main" val="645350579"/>
                    </a:ext>
                  </a:extLst>
                </a:gridCol>
                <a:gridCol w="1484630">
                  <a:extLst>
                    <a:ext uri="{9D8B030D-6E8A-4147-A177-3AD203B41FA5}">
                      <a16:colId xmlns:a16="http://schemas.microsoft.com/office/drawing/2014/main" val="832480099"/>
                    </a:ext>
                  </a:extLst>
                </a:gridCol>
              </a:tblGrid>
              <a:tr h="0">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13157208"/>
                  </a:ext>
                </a:extLst>
              </a:tr>
            </a:tbl>
          </a:graphicData>
        </a:graphic>
      </p:graphicFrame>
      <p:sp>
        <p:nvSpPr>
          <p:cNvPr id="8" name="TextBox 7">
            <a:extLst>
              <a:ext uri="{FF2B5EF4-FFF2-40B4-BE49-F238E27FC236}">
                <a16:creationId xmlns:a16="http://schemas.microsoft.com/office/drawing/2014/main" id="{9196D293-FE19-43D6-AFE3-C90D26F23681}"/>
              </a:ext>
            </a:extLst>
          </p:cNvPr>
          <p:cNvSpPr txBox="1"/>
          <p:nvPr/>
        </p:nvSpPr>
        <p:spPr>
          <a:xfrm>
            <a:off x="7522875" y="2436559"/>
            <a:ext cx="1346972" cy="307777"/>
          </a:xfrm>
          <a:prstGeom prst="rect">
            <a:avLst/>
          </a:prstGeom>
          <a:noFill/>
        </p:spPr>
        <p:txBody>
          <a:bodyPr wrap="none" rtlCol="0">
            <a:spAutoFit/>
          </a:bodyPr>
          <a:lstStyle/>
          <a:p>
            <a:r>
              <a:rPr lang="en-US" sz="1100" dirty="0"/>
              <a:t>nitro </a:t>
            </a:r>
            <a:r>
              <a:rPr lang="en-US" sz="1400" dirty="0"/>
              <a:t>compounds</a:t>
            </a:r>
          </a:p>
        </p:txBody>
      </p:sp>
      <p:cxnSp>
        <p:nvCxnSpPr>
          <p:cNvPr id="10" name="Straight Connector 9">
            <a:extLst>
              <a:ext uri="{FF2B5EF4-FFF2-40B4-BE49-F238E27FC236}">
                <a16:creationId xmlns:a16="http://schemas.microsoft.com/office/drawing/2014/main" id="{C34398E3-263F-4CA4-94B8-126ADD0B075E}"/>
              </a:ext>
            </a:extLst>
          </p:cNvPr>
          <p:cNvCxnSpPr/>
          <p:nvPr/>
        </p:nvCxnSpPr>
        <p:spPr>
          <a:xfrm>
            <a:off x="4160939" y="2348917"/>
            <a:ext cx="0" cy="4018327"/>
          </a:xfrm>
          <a:prstGeom prst="line">
            <a:avLst/>
          </a:prstGeom>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6F9FFD91-45F7-40D8-B9A9-B7E34206B6AE}"/>
              </a:ext>
            </a:extLst>
          </p:cNvPr>
          <p:cNvCxnSpPr>
            <a:cxnSpLocks/>
          </p:cNvCxnSpPr>
          <p:nvPr/>
        </p:nvCxnSpPr>
        <p:spPr>
          <a:xfrm>
            <a:off x="1392572" y="2235212"/>
            <a:ext cx="0" cy="4132032"/>
          </a:xfrm>
          <a:prstGeom prst="line">
            <a:avLst/>
          </a:prstGeom>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1FA1E5BD-7746-413E-8D28-92B1C75E9042}"/>
              </a:ext>
            </a:extLst>
          </p:cNvPr>
          <p:cNvCxnSpPr>
            <a:cxnSpLocks/>
          </p:cNvCxnSpPr>
          <p:nvPr/>
        </p:nvCxnSpPr>
        <p:spPr>
          <a:xfrm>
            <a:off x="2650921" y="2320527"/>
            <a:ext cx="0" cy="4132032"/>
          </a:xfrm>
          <a:prstGeom prst="line">
            <a:avLst/>
          </a:prstGeom>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7B897E1C-DACB-409A-A0F2-46BF06A72869}"/>
              </a:ext>
            </a:extLst>
          </p:cNvPr>
          <p:cNvCxnSpPr>
            <a:cxnSpLocks/>
          </p:cNvCxnSpPr>
          <p:nvPr/>
        </p:nvCxnSpPr>
        <p:spPr>
          <a:xfrm>
            <a:off x="7533198" y="2267125"/>
            <a:ext cx="0" cy="4364372"/>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a:extLst>
              <a:ext uri="{FF2B5EF4-FFF2-40B4-BE49-F238E27FC236}">
                <a16:creationId xmlns:a16="http://schemas.microsoft.com/office/drawing/2014/main" id="{3BC2303F-C43F-4A39-BE74-D2C187BD7515}"/>
              </a:ext>
            </a:extLst>
          </p:cNvPr>
          <p:cNvCxnSpPr>
            <a:cxnSpLocks/>
          </p:cNvCxnSpPr>
          <p:nvPr/>
        </p:nvCxnSpPr>
        <p:spPr>
          <a:xfrm>
            <a:off x="8850269" y="2267125"/>
            <a:ext cx="0" cy="4364372"/>
          </a:xfrm>
          <a:prstGeom prst="line">
            <a:avLst/>
          </a:prstGeom>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6F6CF2D5-2EEF-4404-BC2B-769512E4C443}"/>
              </a:ext>
            </a:extLst>
          </p:cNvPr>
          <p:cNvCxnSpPr>
            <a:cxnSpLocks/>
          </p:cNvCxnSpPr>
          <p:nvPr/>
        </p:nvCxnSpPr>
        <p:spPr>
          <a:xfrm>
            <a:off x="10326732" y="2175894"/>
            <a:ext cx="0" cy="4364372"/>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Straight Connector 19">
            <a:extLst>
              <a:ext uri="{FF2B5EF4-FFF2-40B4-BE49-F238E27FC236}">
                <a16:creationId xmlns:a16="http://schemas.microsoft.com/office/drawing/2014/main" id="{5AA34A71-9E60-4C06-9C1E-56B95523D831}"/>
              </a:ext>
            </a:extLst>
          </p:cNvPr>
          <p:cNvCxnSpPr>
            <a:cxnSpLocks/>
          </p:cNvCxnSpPr>
          <p:nvPr/>
        </p:nvCxnSpPr>
        <p:spPr>
          <a:xfrm>
            <a:off x="7533198" y="2213465"/>
            <a:ext cx="0" cy="682753"/>
          </a:xfrm>
          <a:prstGeom prst="line">
            <a:avLst/>
          </a:prstGeom>
        </p:spPr>
        <p:style>
          <a:lnRef idx="3">
            <a:schemeClr val="dk1"/>
          </a:lnRef>
          <a:fillRef idx="0">
            <a:schemeClr val="dk1"/>
          </a:fillRef>
          <a:effectRef idx="2">
            <a:schemeClr val="dk1"/>
          </a:effectRef>
          <a:fontRef idx="minor">
            <a:schemeClr val="tx1"/>
          </a:fontRef>
        </p:style>
      </p:cxnSp>
      <p:cxnSp>
        <p:nvCxnSpPr>
          <p:cNvPr id="23" name="Straight Connector 22">
            <a:extLst>
              <a:ext uri="{FF2B5EF4-FFF2-40B4-BE49-F238E27FC236}">
                <a16:creationId xmlns:a16="http://schemas.microsoft.com/office/drawing/2014/main" id="{175DE6BB-2F4D-40FE-83F5-61E00CBF89B8}"/>
              </a:ext>
            </a:extLst>
          </p:cNvPr>
          <p:cNvCxnSpPr>
            <a:cxnSpLocks/>
          </p:cNvCxnSpPr>
          <p:nvPr/>
        </p:nvCxnSpPr>
        <p:spPr>
          <a:xfrm>
            <a:off x="8833375" y="2267125"/>
            <a:ext cx="0" cy="682753"/>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a:extLst>
              <a:ext uri="{FF2B5EF4-FFF2-40B4-BE49-F238E27FC236}">
                <a16:creationId xmlns:a16="http://schemas.microsoft.com/office/drawing/2014/main" id="{5DBDFA66-5EE4-4626-A96D-61A9753BEE8A}"/>
              </a:ext>
            </a:extLst>
          </p:cNvPr>
          <p:cNvCxnSpPr>
            <a:cxnSpLocks/>
          </p:cNvCxnSpPr>
          <p:nvPr/>
        </p:nvCxnSpPr>
        <p:spPr>
          <a:xfrm>
            <a:off x="10318111" y="2188102"/>
            <a:ext cx="0" cy="682753"/>
          </a:xfrm>
          <a:prstGeom prst="line">
            <a:avLst/>
          </a:prstGeom>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A0AD9EED-1668-4055-AB67-61D049C57762}"/>
              </a:ext>
            </a:extLst>
          </p:cNvPr>
          <p:cNvSpPr txBox="1"/>
          <p:nvPr/>
        </p:nvSpPr>
        <p:spPr>
          <a:xfrm>
            <a:off x="8878467" y="2456281"/>
            <a:ext cx="492443" cy="261610"/>
          </a:xfrm>
          <a:prstGeom prst="rect">
            <a:avLst/>
          </a:prstGeom>
          <a:noFill/>
        </p:spPr>
        <p:txBody>
          <a:bodyPr wrap="none" rtlCol="0">
            <a:spAutoFit/>
          </a:bodyPr>
          <a:lstStyle/>
          <a:p>
            <a:r>
              <a:rPr lang="en-US" sz="1100" dirty="0"/>
              <a:t>nitro </a:t>
            </a:r>
            <a:endParaRPr lang="en-US" sz="1400" dirty="0"/>
          </a:p>
        </p:txBody>
      </p:sp>
      <p:graphicFrame>
        <p:nvGraphicFramePr>
          <p:cNvPr id="22" name="Object 21">
            <a:extLst>
              <a:ext uri="{FF2B5EF4-FFF2-40B4-BE49-F238E27FC236}">
                <a16:creationId xmlns:a16="http://schemas.microsoft.com/office/drawing/2014/main" id="{060B0483-6453-4FB0-8A61-759B5F58A48C}"/>
              </a:ext>
            </a:extLst>
          </p:cNvPr>
          <p:cNvGraphicFramePr>
            <a:graphicFrameLocks noChangeAspect="1"/>
          </p:cNvGraphicFramePr>
          <p:nvPr/>
        </p:nvGraphicFramePr>
        <p:xfrm>
          <a:off x="6599283" y="2377836"/>
          <a:ext cx="625484" cy="397443"/>
        </p:xfrm>
        <a:graphic>
          <a:graphicData uri="http://schemas.openxmlformats.org/presentationml/2006/ole">
            <mc:AlternateContent xmlns:mc="http://schemas.openxmlformats.org/markup-compatibility/2006">
              <mc:Choice xmlns:v="urn:schemas-microsoft-com:vml" Requires="v">
                <p:oleObj spid="_x0000_s2630" name="CS ChemDraw Drawing" r:id="rId4" imgW="761796" imgH="484346" progId="ChemDraw.Document.6.0">
                  <p:embed/>
                </p:oleObj>
              </mc:Choice>
              <mc:Fallback>
                <p:oleObj name="CS ChemDraw Drawing" r:id="rId4" imgW="761796" imgH="484346" progId="ChemDraw.Document.6.0">
                  <p:embed/>
                  <p:pic>
                    <p:nvPicPr>
                      <p:cNvPr id="22" name="Object 21">
                        <a:extLst>
                          <a:ext uri="{FF2B5EF4-FFF2-40B4-BE49-F238E27FC236}">
                            <a16:creationId xmlns:a16="http://schemas.microsoft.com/office/drawing/2014/main" id="{060B0483-6453-4FB0-8A61-759B5F58A48C}"/>
                          </a:ext>
                        </a:extLst>
                      </p:cNvPr>
                      <p:cNvPicPr/>
                      <p:nvPr/>
                    </p:nvPicPr>
                    <p:blipFill>
                      <a:blip r:embed="rId5"/>
                      <a:stretch>
                        <a:fillRect/>
                      </a:stretch>
                    </p:blipFill>
                    <p:spPr>
                      <a:xfrm>
                        <a:off x="6599283" y="2377836"/>
                        <a:ext cx="625484" cy="397443"/>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AFFBFA4B-F4B7-4A24-B159-EBFF0FA28720}"/>
              </a:ext>
            </a:extLst>
          </p:cNvPr>
          <p:cNvGraphicFramePr>
            <a:graphicFrameLocks noChangeAspect="1"/>
          </p:cNvGraphicFramePr>
          <p:nvPr/>
        </p:nvGraphicFramePr>
        <p:xfrm>
          <a:off x="10719245" y="2397934"/>
          <a:ext cx="677278" cy="424816"/>
        </p:xfrm>
        <a:graphic>
          <a:graphicData uri="http://schemas.openxmlformats.org/presentationml/2006/ole">
            <mc:AlternateContent xmlns:mc="http://schemas.openxmlformats.org/markup-compatibility/2006">
              <mc:Choice xmlns:v="urn:schemas-microsoft-com:vml" Requires="v">
                <p:oleObj spid="_x0000_s2631" name="CS ChemDraw Drawing" r:id="rId6" imgW="885041" imgH="555988" progId="ChemDraw.Document.6.0">
                  <p:embed/>
                </p:oleObj>
              </mc:Choice>
              <mc:Fallback>
                <p:oleObj name="CS ChemDraw Drawing" r:id="rId6" imgW="885041" imgH="555988" progId="ChemDraw.Document.6.0">
                  <p:embed/>
                  <p:pic>
                    <p:nvPicPr>
                      <p:cNvPr id="26" name="Object 25">
                        <a:extLst>
                          <a:ext uri="{FF2B5EF4-FFF2-40B4-BE49-F238E27FC236}">
                            <a16:creationId xmlns:a16="http://schemas.microsoft.com/office/drawing/2014/main" id="{AFFBFA4B-F4B7-4A24-B159-EBFF0FA28720}"/>
                          </a:ext>
                        </a:extLst>
                      </p:cNvPr>
                      <p:cNvPicPr/>
                      <p:nvPr/>
                    </p:nvPicPr>
                    <p:blipFill>
                      <a:blip r:embed="rId7"/>
                      <a:stretch>
                        <a:fillRect/>
                      </a:stretch>
                    </p:blipFill>
                    <p:spPr>
                      <a:xfrm>
                        <a:off x="10719245" y="2397934"/>
                        <a:ext cx="677278" cy="424816"/>
                      </a:xfrm>
                      <a:prstGeom prst="rect">
                        <a:avLst/>
                      </a:prstGeom>
                    </p:spPr>
                  </p:pic>
                </p:oleObj>
              </mc:Fallback>
            </mc:AlternateContent>
          </a:graphicData>
        </a:graphic>
      </p:graphicFrame>
    </p:spTree>
    <p:extLst>
      <p:ext uri="{BB962C8B-B14F-4D97-AF65-F5344CB8AC3E}">
        <p14:creationId xmlns:p14="http://schemas.microsoft.com/office/powerpoint/2010/main" val="343713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A21377-E70F-4D9A-A4EC-ED01596254A9}"/>
              </a:ext>
            </a:extLst>
          </p:cNvPr>
          <p:cNvSpPr txBox="1"/>
          <p:nvPr/>
        </p:nvSpPr>
        <p:spPr>
          <a:xfrm>
            <a:off x="1395211" y="1012954"/>
            <a:ext cx="8315161" cy="4832092"/>
          </a:xfrm>
          <a:prstGeom prst="rect">
            <a:avLst/>
          </a:prstGeom>
          <a:noFill/>
        </p:spPr>
        <p:txBody>
          <a:bodyPr wrap="none" rtlCol="0">
            <a:spAutoFit/>
          </a:bodyPr>
          <a:lstStyle/>
          <a:p>
            <a:pPr marL="742950" indent="-742950">
              <a:buAutoNum type="alphaUcParenBoth"/>
            </a:pPr>
            <a:r>
              <a:rPr lang="en-US" sz="4400" b="1" dirty="0">
                <a:solidFill>
                  <a:srgbClr val="C00000"/>
                </a:solidFill>
              </a:rPr>
              <a:t>Preliminary Tests </a:t>
            </a:r>
            <a:r>
              <a:rPr lang="en-US" sz="3600" b="1" dirty="0">
                <a:solidFill>
                  <a:srgbClr val="0070C0"/>
                </a:solidFill>
              </a:rPr>
              <a:t>(historical value)</a:t>
            </a:r>
          </a:p>
          <a:p>
            <a:pPr marL="742950" indent="-742950">
              <a:buAutoNum type="alphaUcParenBoth"/>
            </a:pPr>
            <a:endParaRPr lang="en-US" sz="4400" b="1" dirty="0">
              <a:solidFill>
                <a:srgbClr val="C00000"/>
              </a:solidFill>
            </a:endParaRPr>
          </a:p>
          <a:p>
            <a:pPr marL="742950" indent="-742950">
              <a:buFontTx/>
              <a:buAutoNum type="alphaUcParenBoth"/>
            </a:pPr>
            <a:r>
              <a:rPr lang="en-US" sz="4400" b="1" dirty="0">
                <a:solidFill>
                  <a:srgbClr val="C00000"/>
                </a:solidFill>
              </a:rPr>
              <a:t>Chemical tests </a:t>
            </a:r>
            <a:r>
              <a:rPr lang="en-US" sz="4400" b="1" dirty="0">
                <a:solidFill>
                  <a:srgbClr val="0070C0"/>
                </a:solidFill>
              </a:rPr>
              <a:t>(historical value)</a:t>
            </a:r>
            <a:endParaRPr lang="en-US" sz="4400" b="1" dirty="0">
              <a:solidFill>
                <a:srgbClr val="C00000"/>
              </a:solidFill>
            </a:endParaRPr>
          </a:p>
          <a:p>
            <a:pPr marL="742950" indent="-742950">
              <a:buAutoNum type="alphaUcParenBoth"/>
            </a:pPr>
            <a:endParaRPr lang="en-US" sz="4400" b="1" dirty="0">
              <a:solidFill>
                <a:srgbClr val="C00000"/>
              </a:solidFill>
            </a:endParaRPr>
          </a:p>
          <a:p>
            <a:pPr marL="742950" indent="-742950">
              <a:buFontTx/>
              <a:buAutoNum type="alphaUcParenBoth"/>
            </a:pPr>
            <a:r>
              <a:rPr lang="en-US" sz="4400" b="1" dirty="0">
                <a:solidFill>
                  <a:srgbClr val="C00000"/>
                </a:solidFill>
              </a:rPr>
              <a:t>Spectroscopic analysis </a:t>
            </a:r>
          </a:p>
          <a:p>
            <a:r>
              <a:rPr lang="en-US" sz="4400" b="1" dirty="0">
                <a:solidFill>
                  <a:srgbClr val="C00000"/>
                </a:solidFill>
              </a:rPr>
              <a:t>	</a:t>
            </a:r>
            <a:r>
              <a:rPr lang="en-US" sz="4400" b="1" dirty="0">
                <a:solidFill>
                  <a:srgbClr val="0070C0"/>
                </a:solidFill>
              </a:rPr>
              <a:t>(now routinely used)</a:t>
            </a:r>
          </a:p>
          <a:p>
            <a:pPr marL="742950" indent="-742950">
              <a:buAutoNum type="alphaUcParenBoth"/>
            </a:pPr>
            <a:endParaRPr lang="en-US" sz="4400" b="1" dirty="0">
              <a:solidFill>
                <a:srgbClr val="C00000"/>
              </a:solidFill>
            </a:endParaRPr>
          </a:p>
        </p:txBody>
      </p:sp>
    </p:spTree>
    <p:extLst>
      <p:ext uri="{BB962C8B-B14F-4D97-AF65-F5344CB8AC3E}">
        <p14:creationId xmlns:p14="http://schemas.microsoft.com/office/powerpoint/2010/main" val="2450920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A21377-E70F-4D9A-A4EC-ED01596254A9}"/>
              </a:ext>
            </a:extLst>
          </p:cNvPr>
          <p:cNvSpPr txBox="1"/>
          <p:nvPr/>
        </p:nvSpPr>
        <p:spPr>
          <a:xfrm>
            <a:off x="3324680" y="14980"/>
            <a:ext cx="4558556" cy="707886"/>
          </a:xfrm>
          <a:prstGeom prst="rect">
            <a:avLst/>
          </a:prstGeom>
          <a:noFill/>
        </p:spPr>
        <p:txBody>
          <a:bodyPr wrap="none" rtlCol="0">
            <a:spAutoFit/>
          </a:bodyPr>
          <a:lstStyle/>
          <a:p>
            <a:r>
              <a:rPr lang="en-US" sz="4000" b="1" dirty="0">
                <a:solidFill>
                  <a:srgbClr val="C00000"/>
                </a:solidFill>
              </a:rPr>
              <a:t>(A) Preliminary Tests</a:t>
            </a:r>
          </a:p>
        </p:txBody>
      </p:sp>
      <p:sp>
        <p:nvSpPr>
          <p:cNvPr id="3" name="TextBox 2">
            <a:extLst>
              <a:ext uri="{FF2B5EF4-FFF2-40B4-BE49-F238E27FC236}">
                <a16:creationId xmlns:a16="http://schemas.microsoft.com/office/drawing/2014/main" id="{59BDD7CE-DD73-437C-826F-108D809A9E18}"/>
              </a:ext>
            </a:extLst>
          </p:cNvPr>
          <p:cNvSpPr txBox="1"/>
          <p:nvPr/>
        </p:nvSpPr>
        <p:spPr>
          <a:xfrm>
            <a:off x="2341346" y="720911"/>
            <a:ext cx="8975404" cy="707886"/>
          </a:xfrm>
          <a:prstGeom prst="rect">
            <a:avLst/>
          </a:prstGeom>
          <a:noFill/>
        </p:spPr>
        <p:txBody>
          <a:bodyPr wrap="square" rtlCol="0">
            <a:spAutoFit/>
          </a:bodyPr>
          <a:lstStyle/>
          <a:p>
            <a:r>
              <a:rPr lang="en-US" sz="2000" b="1" dirty="0">
                <a:solidFill>
                  <a:srgbClr val="7030A0"/>
                </a:solidFill>
              </a:rPr>
              <a:t>These are “</a:t>
            </a:r>
            <a:r>
              <a:rPr lang="en-US" sz="2000" b="1" i="1" u="sng" dirty="0">
                <a:solidFill>
                  <a:srgbClr val="7030A0"/>
                </a:solidFill>
              </a:rPr>
              <a:t>quick and dirty</a:t>
            </a:r>
            <a:r>
              <a:rPr lang="en-US" sz="2000" b="1" dirty="0">
                <a:solidFill>
                  <a:srgbClr val="7030A0"/>
                </a:solidFill>
              </a:rPr>
              <a:t>” tests to have ‘some idea’ of the unknown</a:t>
            </a:r>
          </a:p>
          <a:p>
            <a:pPr algn="ctr"/>
            <a:r>
              <a:rPr lang="en-US" sz="2000" b="1" dirty="0">
                <a:solidFill>
                  <a:srgbClr val="008000"/>
                </a:solidFill>
              </a:rPr>
              <a:t>(Have a 60 </a:t>
            </a:r>
            <a:r>
              <a:rPr lang="en-US" sz="2000" b="1" baseline="30000" dirty="0" err="1">
                <a:solidFill>
                  <a:srgbClr val="008000"/>
                </a:solidFill>
              </a:rPr>
              <a:t>o</a:t>
            </a:r>
            <a:r>
              <a:rPr lang="en-US" sz="2000" b="1" dirty="0" err="1">
                <a:solidFill>
                  <a:srgbClr val="008000"/>
                </a:solidFill>
              </a:rPr>
              <a:t>C</a:t>
            </a:r>
            <a:r>
              <a:rPr lang="en-US" sz="2000" b="1" dirty="0">
                <a:solidFill>
                  <a:srgbClr val="008000"/>
                </a:solidFill>
              </a:rPr>
              <a:t> water bath ready for all testes)</a:t>
            </a:r>
          </a:p>
        </p:txBody>
      </p:sp>
      <p:sp>
        <p:nvSpPr>
          <p:cNvPr id="4" name="TextBox 3">
            <a:extLst>
              <a:ext uri="{FF2B5EF4-FFF2-40B4-BE49-F238E27FC236}">
                <a16:creationId xmlns:a16="http://schemas.microsoft.com/office/drawing/2014/main" id="{F0DBD2C8-3ADF-481A-8D31-B985BA39225C}"/>
              </a:ext>
            </a:extLst>
          </p:cNvPr>
          <p:cNvSpPr txBox="1"/>
          <p:nvPr/>
        </p:nvSpPr>
        <p:spPr>
          <a:xfrm>
            <a:off x="828095" y="1428797"/>
            <a:ext cx="10758779" cy="1292662"/>
          </a:xfrm>
          <a:prstGeom prst="rect">
            <a:avLst/>
          </a:prstGeom>
          <a:noFill/>
        </p:spPr>
        <p:txBody>
          <a:bodyPr wrap="none" rtlCol="0">
            <a:spAutoFit/>
          </a:bodyPr>
          <a:lstStyle/>
          <a:p>
            <a:pPr marL="342900" indent="-342900">
              <a:buAutoNum type="arabicPeriod"/>
            </a:pPr>
            <a:r>
              <a:rPr lang="en-US" sz="2400" b="1" dirty="0">
                <a:solidFill>
                  <a:srgbClr val="0070C0"/>
                </a:solidFill>
              </a:rPr>
              <a:t> Solubility:  </a:t>
            </a:r>
            <a:r>
              <a:rPr lang="en-US" i="1" dirty="0"/>
              <a:t>A</a:t>
            </a:r>
            <a:r>
              <a:rPr lang="en-US" i="1" u="sng" dirty="0"/>
              <a:t>mines</a:t>
            </a:r>
            <a:r>
              <a:rPr lang="en-US" dirty="0"/>
              <a:t>, and </a:t>
            </a:r>
            <a:r>
              <a:rPr lang="en-US" i="1" u="sng" dirty="0"/>
              <a:t>carboxylic acids </a:t>
            </a:r>
            <a:r>
              <a:rPr lang="en-US" dirty="0"/>
              <a:t>having </a:t>
            </a:r>
            <a:r>
              <a:rPr lang="en-US" u="sng" dirty="0"/>
              <a:t>four or less than four</a:t>
            </a:r>
            <a:r>
              <a:rPr lang="en-US" dirty="0"/>
              <a:t> carbon atoms are soluble in water.</a:t>
            </a:r>
          </a:p>
          <a:p>
            <a:r>
              <a:rPr lang="en-US" dirty="0"/>
              <a:t>	(try dissolving 1-2 drops of the unknown in 1 mL of water by shaking in a </a:t>
            </a:r>
            <a:r>
              <a:rPr lang="en-US" dirty="0" err="1"/>
              <a:t>tt</a:t>
            </a:r>
            <a:r>
              <a:rPr lang="en-US" dirty="0"/>
              <a:t>. If not soluble, </a:t>
            </a:r>
          </a:p>
          <a:p>
            <a:r>
              <a:rPr lang="en-US" dirty="0"/>
              <a:t>	try warming it in water at 60 </a:t>
            </a:r>
            <a:r>
              <a:rPr lang="en-US" baseline="30000" dirty="0"/>
              <a:t>o</a:t>
            </a:r>
            <a:r>
              <a:rPr lang="en-US" dirty="0"/>
              <a:t>C (have a beaker with water ready on a hot plate). </a:t>
            </a:r>
            <a:r>
              <a:rPr lang="en-US" i="1" dirty="0">
                <a:solidFill>
                  <a:srgbClr val="0070C0"/>
                </a:solidFill>
              </a:rPr>
              <a:t>A compound with 4 or </a:t>
            </a:r>
          </a:p>
          <a:p>
            <a:r>
              <a:rPr lang="en-US" i="1" dirty="0">
                <a:solidFill>
                  <a:srgbClr val="0070C0"/>
                </a:solidFill>
              </a:rPr>
              <a:t>                  less than 4 carbon atoms with a “hydrogen-bonded FG (OH, NH)” will dissolve in water.</a:t>
            </a:r>
            <a:r>
              <a:rPr lang="en-US" dirty="0">
                <a:solidFill>
                  <a:srgbClr val="0070C0"/>
                </a:solidFill>
              </a:rPr>
              <a:t>  </a:t>
            </a:r>
          </a:p>
        </p:txBody>
      </p:sp>
      <p:sp>
        <p:nvSpPr>
          <p:cNvPr id="5" name="Rectangle 4">
            <a:extLst>
              <a:ext uri="{FF2B5EF4-FFF2-40B4-BE49-F238E27FC236}">
                <a16:creationId xmlns:a16="http://schemas.microsoft.com/office/drawing/2014/main" id="{6C82906B-54BF-4441-9F31-CAD55B16EB89}"/>
              </a:ext>
            </a:extLst>
          </p:cNvPr>
          <p:cNvSpPr/>
          <p:nvPr/>
        </p:nvSpPr>
        <p:spPr>
          <a:xfrm>
            <a:off x="864066" y="2721459"/>
            <a:ext cx="8885588" cy="1569660"/>
          </a:xfrm>
          <a:prstGeom prst="rect">
            <a:avLst/>
          </a:prstGeom>
        </p:spPr>
        <p:txBody>
          <a:bodyPr wrap="square">
            <a:spAutoFit/>
          </a:bodyPr>
          <a:lstStyle/>
          <a:p>
            <a:r>
              <a:rPr lang="en-US" sz="2400" b="1" dirty="0">
                <a:solidFill>
                  <a:srgbClr val="0070C0"/>
                </a:solidFill>
              </a:rPr>
              <a:t>2.  Ignition/combustion test:  </a:t>
            </a:r>
            <a:r>
              <a:rPr lang="en-US" i="1" u="sng" dirty="0"/>
              <a:t>Aromatic compounds</a:t>
            </a:r>
            <a:r>
              <a:rPr lang="en-US" dirty="0"/>
              <a:t> are highly unsaturated, 	therefore they produce a black </a:t>
            </a:r>
            <a:r>
              <a:rPr lang="en-US" i="1" dirty="0"/>
              <a:t>“</a:t>
            </a:r>
            <a:r>
              <a:rPr lang="en-US" i="1" u="sng" dirty="0"/>
              <a:t>soot</a:t>
            </a:r>
            <a:r>
              <a:rPr lang="en-US" i="1" dirty="0"/>
              <a:t>” </a:t>
            </a:r>
            <a:r>
              <a:rPr lang="en-US" dirty="0"/>
              <a:t>when burnt on a spatula in a colorless flame.</a:t>
            </a:r>
          </a:p>
          <a:p>
            <a:pPr marL="457200" indent="-457200">
              <a:buAutoNum type="arabicPeriod" startAt="2"/>
            </a:pPr>
            <a:endParaRPr lang="en-US" dirty="0"/>
          </a:p>
          <a:p>
            <a:r>
              <a:rPr lang="en-US" i="1" dirty="0"/>
              <a:t>			</a:t>
            </a:r>
            <a:r>
              <a:rPr lang="en-US" i="1" dirty="0">
                <a:hlinkClick r:id="rId2"/>
              </a:rPr>
              <a:t>https://www.youtube.com/watch?v=vdPlEJSG0UQ</a:t>
            </a:r>
            <a:endParaRPr lang="en-US" i="1" dirty="0"/>
          </a:p>
          <a:p>
            <a:endParaRPr lang="en-US" i="1" dirty="0"/>
          </a:p>
        </p:txBody>
      </p:sp>
      <p:sp>
        <p:nvSpPr>
          <p:cNvPr id="6" name="TextBox 5">
            <a:extLst>
              <a:ext uri="{FF2B5EF4-FFF2-40B4-BE49-F238E27FC236}">
                <a16:creationId xmlns:a16="http://schemas.microsoft.com/office/drawing/2014/main" id="{250CE07F-E881-4F2C-B3B9-D3AABFD10347}"/>
              </a:ext>
            </a:extLst>
          </p:cNvPr>
          <p:cNvSpPr txBox="1"/>
          <p:nvPr/>
        </p:nvSpPr>
        <p:spPr>
          <a:xfrm>
            <a:off x="931178" y="4001785"/>
            <a:ext cx="11156452" cy="1569660"/>
          </a:xfrm>
          <a:prstGeom prst="rect">
            <a:avLst/>
          </a:prstGeom>
          <a:noFill/>
        </p:spPr>
        <p:txBody>
          <a:bodyPr wrap="none" rtlCol="0">
            <a:spAutoFit/>
          </a:bodyPr>
          <a:lstStyle/>
          <a:p>
            <a:r>
              <a:rPr lang="en-US" sz="2400" b="1" dirty="0">
                <a:solidFill>
                  <a:srgbClr val="0070C0"/>
                </a:solidFill>
              </a:rPr>
              <a:t>3.  Beilstein test:  </a:t>
            </a:r>
            <a:r>
              <a:rPr lang="en-US" dirty="0"/>
              <a:t>Compounds containing halogens (</a:t>
            </a:r>
            <a:r>
              <a:rPr lang="en-US" i="1" u="sng" dirty="0"/>
              <a:t>chlorine</a:t>
            </a:r>
            <a:r>
              <a:rPr lang="en-US" dirty="0"/>
              <a:t> and </a:t>
            </a:r>
            <a:r>
              <a:rPr lang="en-US" i="1" u="sng" dirty="0"/>
              <a:t>bromine</a:t>
            </a:r>
            <a:r>
              <a:rPr lang="en-US" dirty="0"/>
              <a:t>) , given a </a:t>
            </a:r>
            <a:r>
              <a:rPr lang="en-US" i="1" u="sng" dirty="0"/>
              <a:t>greenish flame </a:t>
            </a:r>
            <a:r>
              <a:rPr lang="en-US" dirty="0"/>
              <a:t>when</a:t>
            </a:r>
          </a:p>
          <a:p>
            <a:r>
              <a:rPr lang="en-US" dirty="0"/>
              <a:t>	heated on a </a:t>
            </a:r>
            <a:r>
              <a:rPr lang="en-US" b="1" i="1" u="sng" dirty="0"/>
              <a:t>clean</a:t>
            </a:r>
            <a:r>
              <a:rPr lang="en-US" dirty="0"/>
              <a:t> copper wire (Cu-wire reacts with oxygen of air to make </a:t>
            </a:r>
            <a:r>
              <a:rPr lang="en-US" i="1" u="sng" dirty="0" err="1"/>
              <a:t>CuO</a:t>
            </a:r>
            <a:r>
              <a:rPr lang="en-US" dirty="0"/>
              <a:t>, which reacts with Cl or Br of</a:t>
            </a:r>
          </a:p>
          <a:p>
            <a:r>
              <a:rPr lang="en-US" dirty="0"/>
              <a:t>	the unknown to make </a:t>
            </a:r>
            <a:r>
              <a:rPr lang="en-US" i="1" u="sng" dirty="0"/>
              <a:t>CuCl</a:t>
            </a:r>
            <a:r>
              <a:rPr lang="en-US" i="1" u="sng" baseline="-25000" dirty="0"/>
              <a:t>2</a:t>
            </a:r>
            <a:r>
              <a:rPr lang="en-US" dirty="0"/>
              <a:t> or </a:t>
            </a:r>
            <a:r>
              <a:rPr lang="en-US" i="1" u="sng" dirty="0"/>
              <a:t>CuBr</a:t>
            </a:r>
            <a:r>
              <a:rPr lang="en-US" i="1" u="sng" baseline="-25000" dirty="0"/>
              <a:t>2</a:t>
            </a:r>
            <a:r>
              <a:rPr lang="en-US" dirty="0"/>
              <a:t> which vaporizes as greenish flame.</a:t>
            </a:r>
          </a:p>
          <a:p>
            <a:endParaRPr lang="en-US" dirty="0"/>
          </a:p>
          <a:p>
            <a:r>
              <a:rPr lang="en-US" dirty="0"/>
              <a:t>			</a:t>
            </a:r>
            <a:r>
              <a:rPr lang="en-US" dirty="0">
                <a:hlinkClick r:id="rId3"/>
              </a:rPr>
              <a:t>https://www.youtube.com/watch?v=WmWUqOFGXsY</a:t>
            </a:r>
            <a:endParaRPr lang="en-US" dirty="0"/>
          </a:p>
        </p:txBody>
      </p:sp>
      <p:sp>
        <p:nvSpPr>
          <p:cNvPr id="7" name="Rectangle: Rounded Corners 6">
            <a:extLst>
              <a:ext uri="{FF2B5EF4-FFF2-40B4-BE49-F238E27FC236}">
                <a16:creationId xmlns:a16="http://schemas.microsoft.com/office/drawing/2014/main" id="{EB732163-7D6C-4AF9-AB15-5E2429ADB05A}"/>
              </a:ext>
            </a:extLst>
          </p:cNvPr>
          <p:cNvSpPr/>
          <p:nvPr/>
        </p:nvSpPr>
        <p:spPr>
          <a:xfrm>
            <a:off x="3583497" y="3612765"/>
            <a:ext cx="4974672" cy="418165"/>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0A9CC80B-5D73-4249-8287-ACEE36D9A94D}"/>
              </a:ext>
            </a:extLst>
          </p:cNvPr>
          <p:cNvSpPr/>
          <p:nvPr/>
        </p:nvSpPr>
        <p:spPr>
          <a:xfrm>
            <a:off x="3583497" y="5140008"/>
            <a:ext cx="5268943" cy="431437"/>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6E6AC43-7A78-460E-9ED0-492870066D0A}"/>
              </a:ext>
            </a:extLst>
          </p:cNvPr>
          <p:cNvSpPr/>
          <p:nvPr/>
        </p:nvSpPr>
        <p:spPr>
          <a:xfrm>
            <a:off x="864066" y="5583781"/>
            <a:ext cx="10905688" cy="738664"/>
          </a:xfrm>
          <a:prstGeom prst="rect">
            <a:avLst/>
          </a:prstGeom>
        </p:spPr>
        <p:txBody>
          <a:bodyPr wrap="square">
            <a:spAutoFit/>
          </a:bodyPr>
          <a:lstStyle/>
          <a:p>
            <a:r>
              <a:rPr lang="en-US" sz="2400" b="1" dirty="0">
                <a:solidFill>
                  <a:srgbClr val="0070C0"/>
                </a:solidFill>
              </a:rPr>
              <a:t>4. Litmus test:  </a:t>
            </a:r>
            <a:r>
              <a:rPr lang="en-US" dirty="0"/>
              <a:t>Compounds containing </a:t>
            </a:r>
            <a:r>
              <a:rPr lang="en-US" i="1" dirty="0">
                <a:solidFill>
                  <a:srgbClr val="0070C0"/>
                </a:solidFill>
              </a:rPr>
              <a:t>carboxylic acid </a:t>
            </a:r>
            <a:r>
              <a:rPr lang="en-US" dirty="0"/>
              <a:t>groups ( and certain </a:t>
            </a:r>
            <a:r>
              <a:rPr lang="en-US" i="1" dirty="0">
                <a:solidFill>
                  <a:srgbClr val="0070C0"/>
                </a:solidFill>
              </a:rPr>
              <a:t>phenols</a:t>
            </a:r>
            <a:r>
              <a:rPr lang="en-US" dirty="0"/>
              <a:t>) give red color to the 	litmus strip, while compounds containing </a:t>
            </a:r>
            <a:r>
              <a:rPr lang="en-US" i="1" dirty="0">
                <a:solidFill>
                  <a:srgbClr val="0070C0"/>
                </a:solidFill>
              </a:rPr>
              <a:t>aliphatic amines </a:t>
            </a:r>
            <a:r>
              <a:rPr lang="en-US" dirty="0"/>
              <a:t>give blue color to the litmus strip. </a:t>
            </a:r>
          </a:p>
        </p:txBody>
      </p:sp>
    </p:spTree>
    <p:extLst>
      <p:ext uri="{BB962C8B-B14F-4D97-AF65-F5344CB8AC3E}">
        <p14:creationId xmlns:p14="http://schemas.microsoft.com/office/powerpoint/2010/main" val="114256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A21377-E70F-4D9A-A4EC-ED01596254A9}"/>
              </a:ext>
            </a:extLst>
          </p:cNvPr>
          <p:cNvSpPr txBox="1"/>
          <p:nvPr/>
        </p:nvSpPr>
        <p:spPr>
          <a:xfrm>
            <a:off x="1831440" y="914400"/>
            <a:ext cx="7962501" cy="769441"/>
          </a:xfrm>
          <a:prstGeom prst="rect">
            <a:avLst/>
          </a:prstGeom>
          <a:noFill/>
        </p:spPr>
        <p:txBody>
          <a:bodyPr wrap="none" rtlCol="0">
            <a:spAutoFit/>
          </a:bodyPr>
          <a:lstStyle/>
          <a:p>
            <a:r>
              <a:rPr lang="en-US" sz="4400" b="1" dirty="0">
                <a:solidFill>
                  <a:srgbClr val="C00000"/>
                </a:solidFill>
              </a:rPr>
              <a:t>(B) Chemical Tests </a:t>
            </a:r>
            <a:r>
              <a:rPr lang="en-US" sz="3200" b="1" dirty="0">
                <a:solidFill>
                  <a:srgbClr val="0070C0"/>
                </a:solidFill>
              </a:rPr>
              <a:t>(these confirm a FG)</a:t>
            </a:r>
          </a:p>
        </p:txBody>
      </p:sp>
      <p:sp>
        <p:nvSpPr>
          <p:cNvPr id="3" name="TextBox 2">
            <a:extLst>
              <a:ext uri="{FF2B5EF4-FFF2-40B4-BE49-F238E27FC236}">
                <a16:creationId xmlns:a16="http://schemas.microsoft.com/office/drawing/2014/main" id="{59BDD7CE-DD73-437C-826F-108D809A9E18}"/>
              </a:ext>
            </a:extLst>
          </p:cNvPr>
          <p:cNvSpPr txBox="1"/>
          <p:nvPr/>
        </p:nvSpPr>
        <p:spPr>
          <a:xfrm>
            <a:off x="902711" y="2048011"/>
            <a:ext cx="10254648" cy="3046988"/>
          </a:xfrm>
          <a:prstGeom prst="rect">
            <a:avLst/>
          </a:prstGeom>
          <a:noFill/>
        </p:spPr>
        <p:txBody>
          <a:bodyPr wrap="square" rtlCol="0">
            <a:spAutoFit/>
          </a:bodyPr>
          <a:lstStyle/>
          <a:p>
            <a:r>
              <a:rPr lang="en-US" sz="2400" b="1" dirty="0"/>
              <a:t>1.  These tests represent chemical reactions of the Functional Groups (FG)</a:t>
            </a:r>
          </a:p>
          <a:p>
            <a:r>
              <a:rPr lang="en-US" sz="2400" b="1" dirty="0"/>
              <a:t>present in the unknown.</a:t>
            </a:r>
          </a:p>
          <a:p>
            <a:endParaRPr lang="en-US" sz="2400" b="1" dirty="0"/>
          </a:p>
          <a:p>
            <a:r>
              <a:rPr lang="en-US" sz="2400" b="1" dirty="0"/>
              <a:t>2.  A FG of an organic molecule reacts with a given reagent to make another compound that may have </a:t>
            </a:r>
            <a:r>
              <a:rPr lang="en-US" sz="2400" b="1" i="1" u="sng" dirty="0">
                <a:solidFill>
                  <a:srgbClr val="7030A0"/>
                </a:solidFill>
              </a:rPr>
              <a:t>different color, physical state, different mp and bp </a:t>
            </a:r>
            <a:r>
              <a:rPr lang="en-US" sz="2400" b="1" u="sng" dirty="0"/>
              <a:t>etc, as well as different </a:t>
            </a:r>
            <a:r>
              <a:rPr lang="en-US" sz="2400" b="1" i="1" u="sng" dirty="0">
                <a:solidFill>
                  <a:srgbClr val="7030A0"/>
                </a:solidFill>
              </a:rPr>
              <a:t>spectroscopic properties (NMR, IR, MS).</a:t>
            </a:r>
            <a:r>
              <a:rPr lang="en-US" sz="2400" b="1" dirty="0">
                <a:solidFill>
                  <a:srgbClr val="7030A0"/>
                </a:solidFill>
              </a:rPr>
              <a:t> </a:t>
            </a:r>
          </a:p>
          <a:p>
            <a:endParaRPr lang="en-US" sz="2400" b="1" dirty="0">
              <a:solidFill>
                <a:srgbClr val="7030A0"/>
              </a:solidFill>
            </a:endParaRPr>
          </a:p>
          <a:p>
            <a:r>
              <a:rPr lang="en-US" sz="2400" b="1" dirty="0"/>
              <a:t>3.  They can be performed independently and </a:t>
            </a:r>
            <a:r>
              <a:rPr lang="en-US" sz="2400" b="1" i="1" u="sng" dirty="0">
                <a:solidFill>
                  <a:srgbClr val="7030A0"/>
                </a:solidFill>
              </a:rPr>
              <a:t>directly</a:t>
            </a:r>
            <a:r>
              <a:rPr lang="en-US" sz="2400" b="1" dirty="0"/>
              <a:t> on the unknown. </a:t>
            </a:r>
            <a:endParaRPr lang="en-US" sz="2400" b="1" i="1" u="sng" dirty="0"/>
          </a:p>
        </p:txBody>
      </p:sp>
    </p:spTree>
    <p:extLst>
      <p:ext uri="{BB962C8B-B14F-4D97-AF65-F5344CB8AC3E}">
        <p14:creationId xmlns:p14="http://schemas.microsoft.com/office/powerpoint/2010/main" val="404462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2215385" y="27523"/>
            <a:ext cx="7761228" cy="1692771"/>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(Organic Acids and Bases)</a:t>
            </a:r>
          </a:p>
          <a:p>
            <a:pPr algn="ctr"/>
            <a:r>
              <a:rPr lang="en-US" sz="2800" b="1" dirty="0">
                <a:solidFill>
                  <a:srgbClr val="0070C0"/>
                </a:solidFill>
              </a:rPr>
              <a:t>Litmus test for carboxylic acid and aliphatic amines</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4188850" y="51845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1695247" y="2590792"/>
            <a:ext cx="8975550" cy="707886"/>
          </a:xfrm>
          <a:prstGeom prst="rect">
            <a:avLst/>
          </a:prstGeom>
          <a:noFill/>
        </p:spPr>
        <p:txBody>
          <a:bodyPr wrap="square" rtlCol="0">
            <a:spAutoFit/>
          </a:bodyPr>
          <a:lstStyle/>
          <a:p>
            <a:r>
              <a:rPr lang="en-US" sz="2000" b="1" dirty="0">
                <a:solidFill>
                  <a:srgbClr val="002060"/>
                </a:solidFill>
              </a:rPr>
              <a:t>“</a:t>
            </a:r>
            <a:r>
              <a:rPr lang="en-US" sz="2000" b="1" i="1" dirty="0">
                <a:solidFill>
                  <a:srgbClr val="00B0F0"/>
                </a:solidFill>
              </a:rPr>
              <a:t>Carboxylic acids</a:t>
            </a:r>
            <a:r>
              <a:rPr lang="en-US" sz="2000" b="1" dirty="0">
                <a:solidFill>
                  <a:srgbClr val="002060"/>
                </a:solidFill>
              </a:rPr>
              <a:t>” dissolved in cold or hot water, give </a:t>
            </a:r>
            <a:r>
              <a:rPr lang="en-US" sz="2000" b="1" dirty="0">
                <a:solidFill>
                  <a:srgbClr val="FF0000"/>
                </a:solidFill>
              </a:rPr>
              <a:t>red</a:t>
            </a:r>
            <a:r>
              <a:rPr lang="en-US" sz="2000" b="1" dirty="0">
                <a:solidFill>
                  <a:srgbClr val="002060"/>
                </a:solidFill>
              </a:rPr>
              <a:t> litmus test”</a:t>
            </a:r>
          </a:p>
          <a:p>
            <a:r>
              <a:rPr lang="en-US" sz="2000" b="1" dirty="0">
                <a:solidFill>
                  <a:srgbClr val="002060"/>
                </a:solidFill>
              </a:rPr>
              <a:t>“</a:t>
            </a:r>
            <a:r>
              <a:rPr lang="en-US" sz="2000" b="1" i="1" dirty="0">
                <a:solidFill>
                  <a:srgbClr val="00B0F0"/>
                </a:solidFill>
              </a:rPr>
              <a:t>Aliphatic amines </a:t>
            </a:r>
            <a:r>
              <a:rPr lang="en-US" sz="2000" b="1" i="1" dirty="0">
                <a:solidFill>
                  <a:srgbClr val="7030A0"/>
                </a:solidFill>
              </a:rPr>
              <a:t>(not aromatic)</a:t>
            </a:r>
            <a:r>
              <a:rPr lang="en-US" sz="2000" b="1" dirty="0">
                <a:solidFill>
                  <a:srgbClr val="002060"/>
                </a:solidFill>
              </a:rPr>
              <a:t>” under similar conditions give </a:t>
            </a:r>
            <a:r>
              <a:rPr lang="en-US" sz="2000" b="1" dirty="0">
                <a:solidFill>
                  <a:srgbClr val="0611EA"/>
                </a:solidFill>
              </a:rPr>
              <a:t>blue</a:t>
            </a:r>
            <a:r>
              <a:rPr lang="en-US" sz="2000" b="1" dirty="0">
                <a:solidFill>
                  <a:srgbClr val="002060"/>
                </a:solidFill>
              </a:rPr>
              <a:t> litmus test”</a:t>
            </a:r>
          </a:p>
        </p:txBody>
      </p:sp>
      <p:sp>
        <p:nvSpPr>
          <p:cNvPr id="11" name="Rectangle: Rounded Corners 10">
            <a:extLst>
              <a:ext uri="{FF2B5EF4-FFF2-40B4-BE49-F238E27FC236}">
                <a16:creationId xmlns:a16="http://schemas.microsoft.com/office/drawing/2014/main" id="{4B9906D2-7659-4DCC-A734-02895A8229A4}"/>
              </a:ext>
            </a:extLst>
          </p:cNvPr>
          <p:cNvSpPr/>
          <p:nvPr/>
        </p:nvSpPr>
        <p:spPr>
          <a:xfrm>
            <a:off x="3546607" y="1833672"/>
            <a:ext cx="4974672" cy="626731"/>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51D49D-B13E-4CDF-8407-EDC2DD98C1C2}"/>
              </a:ext>
            </a:extLst>
          </p:cNvPr>
          <p:cNvSpPr/>
          <p:nvPr/>
        </p:nvSpPr>
        <p:spPr>
          <a:xfrm>
            <a:off x="3628914" y="1814075"/>
            <a:ext cx="4934171" cy="646331"/>
          </a:xfrm>
          <a:prstGeom prst="rect">
            <a:avLst/>
          </a:prstGeom>
        </p:spPr>
        <p:txBody>
          <a:bodyPr wrap="none">
            <a:spAutoFit/>
          </a:bodyPr>
          <a:lstStyle/>
          <a:p>
            <a:r>
              <a:rPr lang="en-US" dirty="0">
                <a:hlinkClick r:id="rId3"/>
              </a:rPr>
              <a:t>https://www.youtube.com/watch?v=E2xNpSj_A4U</a:t>
            </a:r>
            <a:endParaRPr lang="en-US" dirty="0"/>
          </a:p>
          <a:p>
            <a:r>
              <a:rPr lang="en-US" dirty="0"/>
              <a:t>                           watch at 55 sec-2 min</a:t>
            </a:r>
          </a:p>
        </p:txBody>
      </p:sp>
      <p:pic>
        <p:nvPicPr>
          <p:cNvPr id="9341" name="Picture 125" descr="Image result for beaker hot plate">
            <a:extLst>
              <a:ext uri="{FF2B5EF4-FFF2-40B4-BE49-F238E27FC236}">
                <a16:creationId xmlns:a16="http://schemas.microsoft.com/office/drawing/2014/main" id="{E857019E-FA74-4D54-B728-975C26F5C55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2966" r="14451" b="15812"/>
          <a:stretch/>
        </p:blipFill>
        <p:spPr bwMode="auto">
          <a:xfrm>
            <a:off x="461394" y="226529"/>
            <a:ext cx="1275126" cy="15311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Object 12">
            <a:extLst>
              <a:ext uri="{FF2B5EF4-FFF2-40B4-BE49-F238E27FC236}">
                <a16:creationId xmlns:a16="http://schemas.microsoft.com/office/drawing/2014/main" id="{68E065EC-B67A-4303-9DDE-2BBA0A25F8D8}"/>
              </a:ext>
            </a:extLst>
          </p:cNvPr>
          <p:cNvGraphicFramePr>
            <a:graphicFrameLocks noChangeAspect="1"/>
          </p:cNvGraphicFramePr>
          <p:nvPr>
            <p:extLst>
              <p:ext uri="{D42A27DB-BD31-4B8C-83A1-F6EECF244321}">
                <p14:modId xmlns:p14="http://schemas.microsoft.com/office/powerpoint/2010/main" val="1532152738"/>
              </p:ext>
            </p:extLst>
          </p:nvPr>
        </p:nvGraphicFramePr>
        <p:xfrm>
          <a:off x="98542" y="1799881"/>
          <a:ext cx="2000829" cy="544032"/>
        </p:xfrm>
        <a:graphic>
          <a:graphicData uri="http://schemas.openxmlformats.org/presentationml/2006/ole">
            <mc:AlternateContent xmlns:mc="http://schemas.openxmlformats.org/markup-compatibility/2006">
              <mc:Choice xmlns:v="urn:schemas-microsoft-com:vml" Requires="v">
                <p:oleObj spid="_x0000_s9876" name="CS ChemDraw Drawing" r:id="rId5" imgW="2626989" imgH="714273" progId="ChemDraw.Document.6.0">
                  <p:embed/>
                </p:oleObj>
              </mc:Choice>
              <mc:Fallback>
                <p:oleObj name="CS ChemDraw Drawing" r:id="rId5" imgW="2626989" imgH="714273" progId="ChemDraw.Document.6.0">
                  <p:embed/>
                  <p:pic>
                    <p:nvPicPr>
                      <p:cNvPr id="0" name=""/>
                      <p:cNvPicPr/>
                      <p:nvPr/>
                    </p:nvPicPr>
                    <p:blipFill>
                      <a:blip r:embed="rId6"/>
                      <a:stretch>
                        <a:fillRect/>
                      </a:stretch>
                    </p:blipFill>
                    <p:spPr>
                      <a:xfrm>
                        <a:off x="98542" y="1799881"/>
                        <a:ext cx="2000829" cy="544032"/>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086E161E-7DD6-4D6E-925D-DE3ACF3E2F23}"/>
              </a:ext>
            </a:extLst>
          </p:cNvPr>
          <p:cNvGraphicFramePr>
            <a:graphicFrameLocks noChangeAspect="1"/>
          </p:cNvGraphicFramePr>
          <p:nvPr>
            <p:extLst>
              <p:ext uri="{D42A27DB-BD31-4B8C-83A1-F6EECF244321}">
                <p14:modId xmlns:p14="http://schemas.microsoft.com/office/powerpoint/2010/main" val="2480235851"/>
              </p:ext>
            </p:extLst>
          </p:nvPr>
        </p:nvGraphicFramePr>
        <p:xfrm>
          <a:off x="922789" y="4926567"/>
          <a:ext cx="9748008" cy="731032"/>
        </p:xfrm>
        <a:graphic>
          <a:graphicData uri="http://schemas.openxmlformats.org/presentationml/2006/ole">
            <mc:AlternateContent xmlns:mc="http://schemas.openxmlformats.org/markup-compatibility/2006">
              <mc:Choice xmlns:v="urn:schemas-microsoft-com:vml" Requires="v">
                <p:oleObj spid="_x0000_s9877" name="CS ChemDraw Drawing" r:id="rId7" imgW="5694663" imgH="426482" progId="ChemDraw.Document.6.0">
                  <p:embed/>
                </p:oleObj>
              </mc:Choice>
              <mc:Fallback>
                <p:oleObj name="CS ChemDraw Drawing" r:id="rId7" imgW="5694663" imgH="426482" progId="ChemDraw.Document.6.0">
                  <p:embed/>
                  <p:pic>
                    <p:nvPicPr>
                      <p:cNvPr id="0" name=""/>
                      <p:cNvPicPr/>
                      <p:nvPr/>
                    </p:nvPicPr>
                    <p:blipFill>
                      <a:blip r:embed="rId8"/>
                      <a:stretch>
                        <a:fillRect/>
                      </a:stretch>
                    </p:blipFill>
                    <p:spPr>
                      <a:xfrm>
                        <a:off x="922789" y="4926567"/>
                        <a:ext cx="9748008" cy="73103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DB1CC8B-685B-49D9-8034-8B72857905EB}"/>
              </a:ext>
            </a:extLst>
          </p:cNvPr>
          <p:cNvGraphicFramePr>
            <a:graphicFrameLocks noChangeAspect="1"/>
          </p:cNvGraphicFramePr>
          <p:nvPr>
            <p:extLst>
              <p:ext uri="{D42A27DB-BD31-4B8C-83A1-F6EECF244321}">
                <p14:modId xmlns:p14="http://schemas.microsoft.com/office/powerpoint/2010/main" val="3055824328"/>
              </p:ext>
            </p:extLst>
          </p:nvPr>
        </p:nvGraphicFramePr>
        <p:xfrm>
          <a:off x="4571076" y="3493486"/>
          <a:ext cx="2619951" cy="1238273"/>
        </p:xfrm>
        <a:graphic>
          <a:graphicData uri="http://schemas.openxmlformats.org/presentationml/2006/ole">
            <mc:AlternateContent xmlns:mc="http://schemas.openxmlformats.org/markup-compatibility/2006">
              <mc:Choice xmlns:v="urn:schemas-microsoft-com:vml" Requires="v">
                <p:oleObj spid="_x0000_s9878" name="CS ChemDraw Drawing" r:id="rId9" imgW="3335572" imgH="1577034" progId="ChemDraw.Document.6.0">
                  <p:embed/>
                </p:oleObj>
              </mc:Choice>
              <mc:Fallback>
                <p:oleObj name="CS ChemDraw Drawing" r:id="rId9" imgW="3335572" imgH="1577034" progId="ChemDraw.Document.6.0">
                  <p:embed/>
                  <p:pic>
                    <p:nvPicPr>
                      <p:cNvPr id="0" name=""/>
                      <p:cNvPicPr/>
                      <p:nvPr/>
                    </p:nvPicPr>
                    <p:blipFill>
                      <a:blip r:embed="rId10"/>
                      <a:stretch>
                        <a:fillRect/>
                      </a:stretch>
                    </p:blipFill>
                    <p:spPr>
                      <a:xfrm>
                        <a:off x="4571076" y="3493486"/>
                        <a:ext cx="2619951" cy="1238273"/>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6AEA358C-86A4-49D1-8B11-0891D387602E}"/>
              </a:ext>
            </a:extLst>
          </p:cNvPr>
          <p:cNvGraphicFramePr>
            <a:graphicFrameLocks noChangeAspect="1"/>
          </p:cNvGraphicFramePr>
          <p:nvPr>
            <p:extLst>
              <p:ext uri="{D42A27DB-BD31-4B8C-83A1-F6EECF244321}">
                <p14:modId xmlns:p14="http://schemas.microsoft.com/office/powerpoint/2010/main" val="3220466938"/>
              </p:ext>
            </p:extLst>
          </p:nvPr>
        </p:nvGraphicFramePr>
        <p:xfrm>
          <a:off x="891336" y="5929712"/>
          <a:ext cx="9947840" cy="731023"/>
        </p:xfrm>
        <a:graphic>
          <a:graphicData uri="http://schemas.openxmlformats.org/presentationml/2006/ole">
            <mc:AlternateContent xmlns:mc="http://schemas.openxmlformats.org/markup-compatibility/2006">
              <mc:Choice xmlns:v="urn:schemas-microsoft-com:vml" Requires="v">
                <p:oleObj spid="_x0000_s9879" name="CS ChemDraw Drawing" r:id="rId11" imgW="6394072" imgH="470569" progId="ChemDraw.Document.6.0">
                  <p:embed/>
                </p:oleObj>
              </mc:Choice>
              <mc:Fallback>
                <p:oleObj name="CS ChemDraw Drawing" r:id="rId11" imgW="6394072" imgH="470569" progId="ChemDraw.Document.6.0">
                  <p:embed/>
                  <p:pic>
                    <p:nvPicPr>
                      <p:cNvPr id="0" name=""/>
                      <p:cNvPicPr/>
                      <p:nvPr/>
                    </p:nvPicPr>
                    <p:blipFill>
                      <a:blip r:embed="rId12"/>
                      <a:stretch>
                        <a:fillRect/>
                      </a:stretch>
                    </p:blipFill>
                    <p:spPr>
                      <a:xfrm>
                        <a:off x="891336" y="5929712"/>
                        <a:ext cx="9947840" cy="731023"/>
                      </a:xfrm>
                      <a:prstGeom prst="rect">
                        <a:avLst/>
                      </a:prstGeom>
                    </p:spPr>
                  </p:pic>
                </p:oleObj>
              </mc:Fallback>
            </mc:AlternateContent>
          </a:graphicData>
        </a:graphic>
      </p:graphicFrame>
    </p:spTree>
    <p:extLst>
      <p:ext uri="{BB962C8B-B14F-4D97-AF65-F5344CB8AC3E}">
        <p14:creationId xmlns:p14="http://schemas.microsoft.com/office/powerpoint/2010/main" val="3372736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3366118" y="27523"/>
            <a:ext cx="5459763"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(Organic Acids and Bases)</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Rounded Corners 10">
            <a:extLst>
              <a:ext uri="{FF2B5EF4-FFF2-40B4-BE49-F238E27FC236}">
                <a16:creationId xmlns:a16="http://schemas.microsoft.com/office/drawing/2014/main" id="{4B9906D2-7659-4DCC-A734-02895A8229A4}"/>
              </a:ext>
            </a:extLst>
          </p:cNvPr>
          <p:cNvSpPr/>
          <p:nvPr/>
        </p:nvSpPr>
        <p:spPr>
          <a:xfrm>
            <a:off x="3672442" y="1363747"/>
            <a:ext cx="4974672" cy="626731"/>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51D49D-B13E-4CDF-8407-EDC2DD98C1C2}"/>
              </a:ext>
            </a:extLst>
          </p:cNvPr>
          <p:cNvSpPr/>
          <p:nvPr/>
        </p:nvSpPr>
        <p:spPr>
          <a:xfrm>
            <a:off x="3754749" y="1344150"/>
            <a:ext cx="4934171" cy="646331"/>
          </a:xfrm>
          <a:prstGeom prst="rect">
            <a:avLst/>
          </a:prstGeom>
        </p:spPr>
        <p:txBody>
          <a:bodyPr wrap="none">
            <a:spAutoFit/>
          </a:bodyPr>
          <a:lstStyle/>
          <a:p>
            <a:r>
              <a:rPr lang="en-US" dirty="0">
                <a:hlinkClick r:id="rId3"/>
              </a:rPr>
              <a:t>https://www.youtube.com/watch?v=E2xNpSj_A4U</a:t>
            </a:r>
            <a:endParaRPr lang="en-US" dirty="0"/>
          </a:p>
          <a:p>
            <a:r>
              <a:rPr lang="en-US" dirty="0"/>
              <a:t>                           watch at 1:00 min</a:t>
            </a:r>
          </a:p>
        </p:txBody>
      </p:sp>
      <p:sp>
        <p:nvSpPr>
          <p:cNvPr id="13" name="TextBox 12">
            <a:extLst>
              <a:ext uri="{FF2B5EF4-FFF2-40B4-BE49-F238E27FC236}">
                <a16:creationId xmlns:a16="http://schemas.microsoft.com/office/drawing/2014/main" id="{E64C7915-5EEA-42F1-8E9E-CAC1B689B68A}"/>
              </a:ext>
            </a:extLst>
          </p:cNvPr>
          <p:cNvSpPr txBox="1"/>
          <p:nvPr/>
        </p:nvSpPr>
        <p:spPr>
          <a:xfrm>
            <a:off x="1321978" y="2219714"/>
            <a:ext cx="9197818" cy="1015663"/>
          </a:xfrm>
          <a:prstGeom prst="rect">
            <a:avLst/>
          </a:prstGeom>
          <a:noFill/>
        </p:spPr>
        <p:txBody>
          <a:bodyPr wrap="square" rtlCol="0">
            <a:spAutoFit/>
          </a:bodyPr>
          <a:lstStyle/>
          <a:p>
            <a:r>
              <a:rPr lang="en-US" sz="2000" b="1" dirty="0">
                <a:solidFill>
                  <a:srgbClr val="002060"/>
                </a:solidFill>
              </a:rPr>
              <a:t>“</a:t>
            </a:r>
            <a:r>
              <a:rPr lang="en-US" sz="2000" b="1" i="1" dirty="0">
                <a:solidFill>
                  <a:srgbClr val="00B0F0"/>
                </a:solidFill>
              </a:rPr>
              <a:t>Carboxylic acids</a:t>
            </a:r>
            <a:r>
              <a:rPr lang="en-US" sz="2000" b="1" dirty="0">
                <a:solidFill>
                  <a:srgbClr val="002060"/>
                </a:solidFill>
              </a:rPr>
              <a:t>” when reacted with </a:t>
            </a:r>
            <a:r>
              <a:rPr lang="en-US" sz="2000" b="1" i="1" dirty="0">
                <a:solidFill>
                  <a:srgbClr val="7030A0"/>
                </a:solidFill>
              </a:rPr>
              <a:t>5% sodium bicarbonate </a:t>
            </a:r>
            <a:r>
              <a:rPr lang="en-US" sz="2000" b="1" dirty="0">
                <a:solidFill>
                  <a:srgbClr val="002060"/>
                </a:solidFill>
              </a:rPr>
              <a:t>(NaHCO</a:t>
            </a:r>
            <a:r>
              <a:rPr lang="en-US" sz="2000" b="1" baseline="-25000" dirty="0">
                <a:solidFill>
                  <a:srgbClr val="002060"/>
                </a:solidFill>
              </a:rPr>
              <a:t>3</a:t>
            </a:r>
            <a:r>
              <a:rPr lang="en-US" sz="2000" b="1" dirty="0">
                <a:solidFill>
                  <a:srgbClr val="002060"/>
                </a:solidFill>
              </a:rPr>
              <a:t>) evolve </a:t>
            </a:r>
            <a:r>
              <a:rPr lang="en-US" sz="2000" b="1" dirty="0">
                <a:solidFill>
                  <a:srgbClr val="7030A0"/>
                </a:solidFill>
              </a:rPr>
              <a:t>CO</a:t>
            </a:r>
            <a:r>
              <a:rPr lang="en-US" sz="2000" b="1" baseline="-25000" dirty="0">
                <a:solidFill>
                  <a:srgbClr val="7030A0"/>
                </a:solidFill>
              </a:rPr>
              <a:t>2</a:t>
            </a:r>
            <a:r>
              <a:rPr lang="en-US" sz="2000" b="1" dirty="0">
                <a:solidFill>
                  <a:srgbClr val="002060"/>
                </a:solidFill>
              </a:rPr>
              <a:t>”</a:t>
            </a:r>
          </a:p>
          <a:p>
            <a:r>
              <a:rPr lang="en-US" sz="2000" b="1" dirty="0">
                <a:solidFill>
                  <a:srgbClr val="002060"/>
                </a:solidFill>
              </a:rPr>
              <a:t>“</a:t>
            </a:r>
            <a:r>
              <a:rPr lang="en-US" sz="2000" b="1" i="1" dirty="0">
                <a:solidFill>
                  <a:srgbClr val="00B0F0"/>
                </a:solidFill>
              </a:rPr>
              <a:t>Carboxylic acids</a:t>
            </a:r>
            <a:r>
              <a:rPr lang="en-US" sz="2000" b="1" dirty="0">
                <a:solidFill>
                  <a:srgbClr val="002060"/>
                </a:solidFill>
              </a:rPr>
              <a:t>” dissolve in </a:t>
            </a:r>
            <a:r>
              <a:rPr lang="en-US" sz="2000" b="1" i="1" dirty="0">
                <a:solidFill>
                  <a:srgbClr val="7030A0"/>
                </a:solidFill>
              </a:rPr>
              <a:t>5% NaOH </a:t>
            </a:r>
            <a:r>
              <a:rPr lang="en-US" sz="2000" b="1" dirty="0">
                <a:solidFill>
                  <a:srgbClr val="002060"/>
                </a:solidFill>
              </a:rPr>
              <a:t>to form water-soluble salts”</a:t>
            </a:r>
          </a:p>
          <a:p>
            <a:r>
              <a:rPr lang="en-US" sz="2000" b="1" dirty="0">
                <a:solidFill>
                  <a:srgbClr val="002060"/>
                </a:solidFill>
              </a:rPr>
              <a:t>“</a:t>
            </a:r>
            <a:r>
              <a:rPr lang="en-US" sz="2000" b="1" i="1" dirty="0">
                <a:solidFill>
                  <a:srgbClr val="00B0F0"/>
                </a:solidFill>
              </a:rPr>
              <a:t>Aliphatic amines</a:t>
            </a:r>
            <a:r>
              <a:rPr lang="en-US" sz="2000" b="1" dirty="0">
                <a:solidFill>
                  <a:srgbClr val="002060"/>
                </a:solidFill>
              </a:rPr>
              <a:t>” dissolve in </a:t>
            </a:r>
            <a:r>
              <a:rPr lang="en-US" sz="2000" b="1" i="1" dirty="0">
                <a:solidFill>
                  <a:srgbClr val="7030A0"/>
                </a:solidFill>
              </a:rPr>
              <a:t>5% HCl </a:t>
            </a:r>
            <a:r>
              <a:rPr lang="en-US" sz="2000" b="1" dirty="0">
                <a:solidFill>
                  <a:srgbClr val="002060"/>
                </a:solidFill>
              </a:rPr>
              <a:t>to form water-soluble salts ”</a:t>
            </a:r>
          </a:p>
        </p:txBody>
      </p:sp>
      <p:graphicFrame>
        <p:nvGraphicFramePr>
          <p:cNvPr id="2" name="Object 1">
            <a:extLst>
              <a:ext uri="{FF2B5EF4-FFF2-40B4-BE49-F238E27FC236}">
                <a16:creationId xmlns:a16="http://schemas.microsoft.com/office/drawing/2014/main" id="{12D789F5-9491-4655-92DA-87C4D5B133FB}"/>
              </a:ext>
            </a:extLst>
          </p:cNvPr>
          <p:cNvGraphicFramePr>
            <a:graphicFrameLocks noChangeAspect="1"/>
          </p:cNvGraphicFramePr>
          <p:nvPr>
            <p:extLst>
              <p:ext uri="{D42A27DB-BD31-4B8C-83A1-F6EECF244321}">
                <p14:modId xmlns:p14="http://schemas.microsoft.com/office/powerpoint/2010/main" val="2606106811"/>
              </p:ext>
            </p:extLst>
          </p:nvPr>
        </p:nvGraphicFramePr>
        <p:xfrm>
          <a:off x="1952104" y="3441112"/>
          <a:ext cx="7337306" cy="2162597"/>
        </p:xfrm>
        <a:graphic>
          <a:graphicData uri="http://schemas.openxmlformats.org/presentationml/2006/ole">
            <mc:AlternateContent xmlns:mc="http://schemas.openxmlformats.org/markup-compatibility/2006">
              <mc:Choice xmlns:v="urn:schemas-microsoft-com:vml" Requires="v">
                <p:oleObj spid="_x0000_s10658" name="CS ChemDraw Drawing" r:id="rId4" imgW="5553069" imgH="1636429" progId="ChemDraw.Document.6.0">
                  <p:embed/>
                </p:oleObj>
              </mc:Choice>
              <mc:Fallback>
                <p:oleObj name="CS ChemDraw Drawing" r:id="rId4" imgW="5553069" imgH="1636429" progId="ChemDraw.Document.6.0">
                  <p:embed/>
                  <p:pic>
                    <p:nvPicPr>
                      <p:cNvPr id="0" name=""/>
                      <p:cNvPicPr/>
                      <p:nvPr/>
                    </p:nvPicPr>
                    <p:blipFill>
                      <a:blip r:embed="rId5"/>
                      <a:stretch>
                        <a:fillRect/>
                      </a:stretch>
                    </p:blipFill>
                    <p:spPr>
                      <a:xfrm>
                        <a:off x="1952104" y="3441112"/>
                        <a:ext cx="7337306" cy="2162597"/>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8B1BD661-E46F-460E-A71F-1373E265CAAA}"/>
              </a:ext>
            </a:extLst>
          </p:cNvPr>
          <p:cNvGraphicFramePr>
            <a:graphicFrameLocks noChangeAspect="1"/>
          </p:cNvGraphicFramePr>
          <p:nvPr>
            <p:extLst>
              <p:ext uri="{D42A27DB-BD31-4B8C-83A1-F6EECF244321}">
                <p14:modId xmlns:p14="http://schemas.microsoft.com/office/powerpoint/2010/main" val="3575349536"/>
              </p:ext>
            </p:extLst>
          </p:nvPr>
        </p:nvGraphicFramePr>
        <p:xfrm>
          <a:off x="2061160" y="5862606"/>
          <a:ext cx="5993007" cy="757061"/>
        </p:xfrm>
        <a:graphic>
          <a:graphicData uri="http://schemas.openxmlformats.org/presentationml/2006/ole">
            <mc:AlternateContent xmlns:mc="http://schemas.openxmlformats.org/markup-compatibility/2006">
              <mc:Choice xmlns:v="urn:schemas-microsoft-com:vml" Requires="v">
                <p:oleObj spid="_x0000_s10659" name="CS ChemDraw Drawing" r:id="rId6" imgW="4047214" imgH="511595" progId="ChemDraw.Document.6.0">
                  <p:embed/>
                </p:oleObj>
              </mc:Choice>
              <mc:Fallback>
                <p:oleObj name="CS ChemDraw Drawing" r:id="rId6" imgW="4047214" imgH="511595" progId="ChemDraw.Document.6.0">
                  <p:embed/>
                  <p:pic>
                    <p:nvPicPr>
                      <p:cNvPr id="0" name=""/>
                      <p:cNvPicPr/>
                      <p:nvPr/>
                    </p:nvPicPr>
                    <p:blipFill>
                      <a:blip r:embed="rId7"/>
                      <a:stretch>
                        <a:fillRect/>
                      </a:stretch>
                    </p:blipFill>
                    <p:spPr>
                      <a:xfrm>
                        <a:off x="2061160" y="5862606"/>
                        <a:ext cx="5993007" cy="757061"/>
                      </a:xfrm>
                      <a:prstGeom prst="rect">
                        <a:avLst/>
                      </a:prstGeom>
                    </p:spPr>
                  </p:pic>
                </p:oleObj>
              </mc:Fallback>
            </mc:AlternateContent>
          </a:graphicData>
        </a:graphic>
      </p:graphicFrame>
    </p:spTree>
    <p:extLst>
      <p:ext uri="{BB962C8B-B14F-4D97-AF65-F5344CB8AC3E}">
        <p14:creationId xmlns:p14="http://schemas.microsoft.com/office/powerpoint/2010/main" val="1293280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2035626" y="190391"/>
            <a:ext cx="8120749"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(Tests of unsaturation for alkenes and alkynes)</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3915149" y="36476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643157" y="1602245"/>
            <a:ext cx="10721130" cy="954107"/>
          </a:xfrm>
          <a:prstGeom prst="rect">
            <a:avLst/>
          </a:prstGeom>
          <a:noFill/>
        </p:spPr>
        <p:txBody>
          <a:bodyPr wrap="square" rtlCol="0">
            <a:spAutoFit/>
          </a:bodyPr>
          <a:lstStyle/>
          <a:p>
            <a:pPr algn="ctr"/>
            <a:r>
              <a:rPr lang="en-US" sz="2800" b="1" dirty="0">
                <a:solidFill>
                  <a:srgbClr val="002060"/>
                </a:solidFill>
              </a:rPr>
              <a:t>“</a:t>
            </a:r>
            <a:r>
              <a:rPr lang="en-US" sz="2800" b="1" i="1" dirty="0">
                <a:solidFill>
                  <a:srgbClr val="00B0F0"/>
                </a:solidFill>
              </a:rPr>
              <a:t>Unsaturated compounds</a:t>
            </a:r>
            <a:r>
              <a:rPr lang="en-US" sz="2800" b="1" dirty="0">
                <a:solidFill>
                  <a:srgbClr val="002060"/>
                </a:solidFill>
              </a:rPr>
              <a:t>” react with bromine (</a:t>
            </a:r>
            <a:r>
              <a:rPr lang="en-US" sz="2800" b="1" dirty="0">
                <a:solidFill>
                  <a:srgbClr val="C00000"/>
                </a:solidFill>
              </a:rPr>
              <a:t>red</a:t>
            </a:r>
            <a:r>
              <a:rPr lang="en-US" sz="2800" b="1" dirty="0">
                <a:solidFill>
                  <a:srgbClr val="002060"/>
                </a:solidFill>
              </a:rPr>
              <a:t>) and potassium permanganate solution (</a:t>
            </a:r>
            <a:r>
              <a:rPr lang="en-US" sz="2800" b="1" dirty="0">
                <a:solidFill>
                  <a:srgbClr val="7030A0"/>
                </a:solidFill>
              </a:rPr>
              <a:t>purple</a:t>
            </a:r>
            <a:r>
              <a:rPr lang="en-US" sz="2800" b="1" dirty="0">
                <a:solidFill>
                  <a:srgbClr val="002060"/>
                </a:solidFill>
              </a:rPr>
              <a:t>) to make colorless compounds</a:t>
            </a:r>
          </a:p>
        </p:txBody>
      </p:sp>
      <p:sp>
        <p:nvSpPr>
          <p:cNvPr id="11" name="Rectangle: Rounded Corners 10">
            <a:extLst>
              <a:ext uri="{FF2B5EF4-FFF2-40B4-BE49-F238E27FC236}">
                <a16:creationId xmlns:a16="http://schemas.microsoft.com/office/drawing/2014/main" id="{4B9906D2-7659-4DCC-A734-02895A8229A4}"/>
              </a:ext>
            </a:extLst>
          </p:cNvPr>
          <p:cNvSpPr/>
          <p:nvPr/>
        </p:nvSpPr>
        <p:spPr>
          <a:xfrm>
            <a:off x="6223756" y="3402521"/>
            <a:ext cx="4974672" cy="420323"/>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51D49D-B13E-4CDF-8407-EDC2DD98C1C2}"/>
              </a:ext>
            </a:extLst>
          </p:cNvPr>
          <p:cNvSpPr/>
          <p:nvPr/>
        </p:nvSpPr>
        <p:spPr>
          <a:xfrm>
            <a:off x="6306063" y="3382924"/>
            <a:ext cx="4892365" cy="646331"/>
          </a:xfrm>
          <a:prstGeom prst="rect">
            <a:avLst/>
          </a:prstGeom>
        </p:spPr>
        <p:txBody>
          <a:bodyPr wrap="none">
            <a:spAutoFit/>
          </a:bodyPr>
          <a:lstStyle/>
          <a:p>
            <a:r>
              <a:rPr lang="en-US" dirty="0">
                <a:hlinkClick r:id="rId3"/>
              </a:rPr>
              <a:t>https://www.youtube.com/watch?v=2C_6ax2TsV8</a:t>
            </a:r>
            <a:endParaRPr lang="en-US" dirty="0"/>
          </a:p>
          <a:p>
            <a:endParaRPr lang="en-US" dirty="0"/>
          </a:p>
        </p:txBody>
      </p:sp>
      <p:sp>
        <p:nvSpPr>
          <p:cNvPr id="2" name="Rectangle 1">
            <a:extLst>
              <a:ext uri="{FF2B5EF4-FFF2-40B4-BE49-F238E27FC236}">
                <a16:creationId xmlns:a16="http://schemas.microsoft.com/office/drawing/2014/main" id="{149D2FA9-8AEA-4C95-BF01-2EE17011215B}"/>
              </a:ext>
            </a:extLst>
          </p:cNvPr>
          <p:cNvSpPr/>
          <p:nvPr/>
        </p:nvSpPr>
        <p:spPr>
          <a:xfrm>
            <a:off x="6575387" y="5523484"/>
            <a:ext cx="4465710" cy="523220"/>
          </a:xfrm>
          <a:prstGeom prst="rect">
            <a:avLst/>
          </a:prstGeom>
        </p:spPr>
        <p:txBody>
          <a:bodyPr wrap="none">
            <a:spAutoFit/>
          </a:bodyPr>
          <a:lstStyle/>
          <a:p>
            <a:r>
              <a:rPr lang="en-US" sz="1400" dirty="0">
                <a:hlinkClick r:id="rId4"/>
              </a:rPr>
              <a:t>https://www.youtube.com/watch?v=E2Tqv1DnwHg&amp;t=17s</a:t>
            </a:r>
            <a:endParaRPr lang="en-US" sz="1400" dirty="0"/>
          </a:p>
          <a:p>
            <a:r>
              <a:rPr lang="en-US" sz="1400" dirty="0"/>
              <a:t>                            Watch from 1:40 min</a:t>
            </a:r>
          </a:p>
        </p:txBody>
      </p:sp>
      <p:sp>
        <p:nvSpPr>
          <p:cNvPr id="13" name="Rectangle: Rounded Corners 12">
            <a:extLst>
              <a:ext uri="{FF2B5EF4-FFF2-40B4-BE49-F238E27FC236}">
                <a16:creationId xmlns:a16="http://schemas.microsoft.com/office/drawing/2014/main" id="{BFCBC095-9A87-4B47-A8EA-7A540C2AEB04}"/>
              </a:ext>
            </a:extLst>
          </p:cNvPr>
          <p:cNvSpPr/>
          <p:nvPr/>
        </p:nvSpPr>
        <p:spPr>
          <a:xfrm>
            <a:off x="6575387" y="5516506"/>
            <a:ext cx="4465710" cy="523220"/>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5" name="Object 4">
            <a:extLst>
              <a:ext uri="{FF2B5EF4-FFF2-40B4-BE49-F238E27FC236}">
                <a16:creationId xmlns:a16="http://schemas.microsoft.com/office/drawing/2014/main" id="{6602EB85-9217-4B4C-8067-CC4455790C42}"/>
              </a:ext>
            </a:extLst>
          </p:cNvPr>
          <p:cNvGraphicFramePr>
            <a:graphicFrameLocks noChangeAspect="1"/>
          </p:cNvGraphicFramePr>
          <p:nvPr>
            <p:extLst>
              <p:ext uri="{D42A27DB-BD31-4B8C-83A1-F6EECF244321}">
                <p14:modId xmlns:p14="http://schemas.microsoft.com/office/powerpoint/2010/main" val="984938261"/>
              </p:ext>
            </p:extLst>
          </p:nvPr>
        </p:nvGraphicFramePr>
        <p:xfrm>
          <a:off x="993572" y="2935169"/>
          <a:ext cx="5010150" cy="1858963"/>
        </p:xfrm>
        <a:graphic>
          <a:graphicData uri="http://schemas.openxmlformats.org/presentationml/2006/ole">
            <mc:AlternateContent xmlns:mc="http://schemas.openxmlformats.org/markup-compatibility/2006">
              <mc:Choice xmlns:v="urn:schemas-microsoft-com:vml" Requires="v">
                <p:oleObj spid="_x0000_s3383" name="CS ChemDraw Drawing" r:id="rId5" imgW="5010545" imgH="1858702" progId="ChemDraw.Document.6.0">
                  <p:embed/>
                </p:oleObj>
              </mc:Choice>
              <mc:Fallback>
                <p:oleObj name="CS ChemDraw Drawing" r:id="rId5" imgW="5010545" imgH="1858702" progId="ChemDraw.Document.6.0">
                  <p:embed/>
                  <p:pic>
                    <p:nvPicPr>
                      <p:cNvPr id="0" name=""/>
                      <p:cNvPicPr/>
                      <p:nvPr/>
                    </p:nvPicPr>
                    <p:blipFill>
                      <a:blip r:embed="rId6"/>
                      <a:stretch>
                        <a:fillRect/>
                      </a:stretch>
                    </p:blipFill>
                    <p:spPr>
                      <a:xfrm>
                        <a:off x="993572" y="2935169"/>
                        <a:ext cx="5010150" cy="185896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EC5CAD0A-3474-449C-A414-E14B8DF90B60}"/>
              </a:ext>
            </a:extLst>
          </p:cNvPr>
          <p:cNvGraphicFramePr>
            <a:graphicFrameLocks noChangeAspect="1"/>
          </p:cNvGraphicFramePr>
          <p:nvPr>
            <p:extLst>
              <p:ext uri="{D42A27DB-BD31-4B8C-83A1-F6EECF244321}">
                <p14:modId xmlns:p14="http://schemas.microsoft.com/office/powerpoint/2010/main" val="4021412014"/>
              </p:ext>
            </p:extLst>
          </p:nvPr>
        </p:nvGraphicFramePr>
        <p:xfrm>
          <a:off x="1150903" y="5506568"/>
          <a:ext cx="4403725" cy="869950"/>
        </p:xfrm>
        <a:graphic>
          <a:graphicData uri="http://schemas.openxmlformats.org/presentationml/2006/ole">
            <mc:AlternateContent xmlns:mc="http://schemas.openxmlformats.org/markup-compatibility/2006">
              <mc:Choice xmlns:v="urn:schemas-microsoft-com:vml" Requires="v">
                <p:oleObj spid="_x0000_s3384" name="CS ChemDraw Drawing" r:id="rId7" imgW="4403799" imgH="869803" progId="ChemDraw.Document.6.0">
                  <p:embed/>
                </p:oleObj>
              </mc:Choice>
              <mc:Fallback>
                <p:oleObj name="CS ChemDraw Drawing" r:id="rId7" imgW="4403799" imgH="869803" progId="ChemDraw.Document.6.0">
                  <p:embed/>
                  <p:pic>
                    <p:nvPicPr>
                      <p:cNvPr id="0" name=""/>
                      <p:cNvPicPr/>
                      <p:nvPr/>
                    </p:nvPicPr>
                    <p:blipFill>
                      <a:blip r:embed="rId8"/>
                      <a:stretch>
                        <a:fillRect/>
                      </a:stretch>
                    </p:blipFill>
                    <p:spPr>
                      <a:xfrm>
                        <a:off x="1150903" y="5506568"/>
                        <a:ext cx="4403725" cy="869950"/>
                      </a:xfrm>
                      <a:prstGeom prst="rect">
                        <a:avLst/>
                      </a:prstGeom>
                    </p:spPr>
                  </p:pic>
                </p:oleObj>
              </mc:Fallback>
            </mc:AlternateContent>
          </a:graphicData>
        </a:graphic>
      </p:graphicFrame>
    </p:spTree>
    <p:extLst>
      <p:ext uri="{BB962C8B-B14F-4D97-AF65-F5344CB8AC3E}">
        <p14:creationId xmlns:p14="http://schemas.microsoft.com/office/powerpoint/2010/main" val="2664120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2711777" y="193128"/>
            <a:ext cx="5459763" cy="1754326"/>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(alcohols)</a:t>
            </a:r>
          </a:p>
          <a:p>
            <a:pPr algn="ctr"/>
            <a:r>
              <a:rPr lang="en-US" sz="3200" b="1" dirty="0">
                <a:solidFill>
                  <a:srgbClr val="008000"/>
                </a:solidFill>
              </a:rPr>
              <a:t>Lucas test</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75501" y="1957733"/>
            <a:ext cx="11836866" cy="877163"/>
          </a:xfrm>
          <a:prstGeom prst="rect">
            <a:avLst/>
          </a:prstGeom>
          <a:noFill/>
        </p:spPr>
        <p:txBody>
          <a:bodyPr wrap="square" rtlCol="0">
            <a:spAutoFit/>
          </a:bodyPr>
          <a:lstStyle/>
          <a:p>
            <a:pPr algn="ctr"/>
            <a:r>
              <a:rPr lang="en-US" sz="1700" b="1" dirty="0">
                <a:solidFill>
                  <a:srgbClr val="002060"/>
                </a:solidFill>
              </a:rPr>
              <a:t>“The reaction of </a:t>
            </a:r>
            <a:r>
              <a:rPr lang="en-US" sz="1700" b="1" dirty="0">
                <a:solidFill>
                  <a:srgbClr val="00B0F0"/>
                </a:solidFill>
              </a:rPr>
              <a:t>ZnCl</a:t>
            </a:r>
            <a:r>
              <a:rPr lang="en-US" sz="1700" b="1" baseline="-25000" dirty="0">
                <a:solidFill>
                  <a:srgbClr val="00B0F0"/>
                </a:solidFill>
              </a:rPr>
              <a:t>2</a:t>
            </a:r>
            <a:r>
              <a:rPr lang="en-US" sz="1700" b="1" dirty="0">
                <a:solidFill>
                  <a:srgbClr val="00B0F0"/>
                </a:solidFill>
              </a:rPr>
              <a:t>+HCl </a:t>
            </a:r>
            <a:r>
              <a:rPr lang="en-US" sz="1700" b="1" dirty="0">
                <a:solidFill>
                  <a:srgbClr val="002060"/>
                </a:solidFill>
              </a:rPr>
              <a:t>(Lucas reagent) with </a:t>
            </a:r>
            <a:r>
              <a:rPr lang="en-US" sz="1700" b="1" i="1" dirty="0" err="1">
                <a:solidFill>
                  <a:srgbClr val="7030A0"/>
                </a:solidFill>
              </a:rPr>
              <a:t>tert</a:t>
            </a:r>
            <a:r>
              <a:rPr lang="en-US" sz="1700" b="1" i="1" dirty="0">
                <a:solidFill>
                  <a:srgbClr val="7030A0"/>
                </a:solidFill>
              </a:rPr>
              <a:t>. alcohols </a:t>
            </a:r>
            <a:r>
              <a:rPr lang="en-US" sz="1700" b="1" dirty="0">
                <a:solidFill>
                  <a:srgbClr val="002060"/>
                </a:solidFill>
              </a:rPr>
              <a:t>produces a</a:t>
            </a:r>
            <a:r>
              <a:rPr lang="en-US" sz="1700" b="1" i="1" dirty="0">
                <a:solidFill>
                  <a:srgbClr val="002060"/>
                </a:solidFill>
              </a:rPr>
              <a:t> white turbidity or oily layer</a:t>
            </a:r>
            <a:r>
              <a:rPr lang="en-US" sz="1700" b="1" dirty="0">
                <a:solidFill>
                  <a:srgbClr val="002060"/>
                </a:solidFill>
              </a:rPr>
              <a:t> </a:t>
            </a:r>
            <a:r>
              <a:rPr lang="en-US" sz="1700" b="1" dirty="0">
                <a:solidFill>
                  <a:srgbClr val="00B0F0"/>
                </a:solidFill>
              </a:rPr>
              <a:t>almost instantly</a:t>
            </a:r>
            <a:r>
              <a:rPr lang="en-US" sz="1700" b="1" dirty="0">
                <a:solidFill>
                  <a:srgbClr val="002060"/>
                </a:solidFill>
              </a:rPr>
              <a:t>; with </a:t>
            </a:r>
            <a:r>
              <a:rPr lang="en-US" sz="1700" b="1" i="1" dirty="0">
                <a:solidFill>
                  <a:srgbClr val="7030A0"/>
                </a:solidFill>
              </a:rPr>
              <a:t>sec. alcohols</a:t>
            </a:r>
            <a:r>
              <a:rPr lang="en-US" sz="1700" b="1" dirty="0">
                <a:solidFill>
                  <a:srgbClr val="002060"/>
                </a:solidFill>
              </a:rPr>
              <a:t>, the </a:t>
            </a:r>
            <a:r>
              <a:rPr lang="en-US" sz="1700" b="1" i="1" dirty="0">
                <a:solidFill>
                  <a:srgbClr val="002060"/>
                </a:solidFill>
              </a:rPr>
              <a:t>turbidity</a:t>
            </a:r>
            <a:r>
              <a:rPr lang="en-US" sz="1700" b="1" dirty="0">
                <a:solidFill>
                  <a:srgbClr val="002060"/>
                </a:solidFill>
              </a:rPr>
              <a:t> appears </a:t>
            </a:r>
            <a:r>
              <a:rPr lang="en-US" sz="1700" b="1" dirty="0">
                <a:solidFill>
                  <a:srgbClr val="00B0F0"/>
                </a:solidFill>
              </a:rPr>
              <a:t>after a few minutes </a:t>
            </a:r>
            <a:r>
              <a:rPr lang="en-US" sz="1700" b="1" dirty="0">
                <a:solidFill>
                  <a:srgbClr val="002060"/>
                </a:solidFill>
              </a:rPr>
              <a:t>on standing; with </a:t>
            </a:r>
            <a:r>
              <a:rPr lang="en-US" sz="1700" b="1" i="1" dirty="0">
                <a:solidFill>
                  <a:srgbClr val="7030A0"/>
                </a:solidFill>
              </a:rPr>
              <a:t>primary alcohols</a:t>
            </a:r>
            <a:r>
              <a:rPr lang="en-US" sz="1700" b="1" i="1" dirty="0">
                <a:solidFill>
                  <a:srgbClr val="002060"/>
                </a:solidFill>
              </a:rPr>
              <a:t>,</a:t>
            </a:r>
            <a:r>
              <a:rPr lang="en-US" sz="1700" b="1" i="1" dirty="0">
                <a:solidFill>
                  <a:srgbClr val="7030A0"/>
                </a:solidFill>
              </a:rPr>
              <a:t> </a:t>
            </a:r>
            <a:r>
              <a:rPr lang="en-US" sz="1700" b="1" dirty="0">
                <a:solidFill>
                  <a:srgbClr val="002060"/>
                </a:solidFill>
              </a:rPr>
              <a:t>the </a:t>
            </a:r>
            <a:r>
              <a:rPr lang="en-US" sz="1700" b="1" i="1" dirty="0">
                <a:solidFill>
                  <a:srgbClr val="002060"/>
                </a:solidFill>
              </a:rPr>
              <a:t>turbidity or oily layer </a:t>
            </a:r>
            <a:r>
              <a:rPr lang="en-US" sz="1700" b="1" dirty="0">
                <a:solidFill>
                  <a:srgbClr val="002060"/>
                </a:solidFill>
              </a:rPr>
              <a:t>occurs </a:t>
            </a:r>
            <a:r>
              <a:rPr lang="en-US" sz="1700" b="1" dirty="0">
                <a:solidFill>
                  <a:srgbClr val="00B0F0"/>
                </a:solidFill>
              </a:rPr>
              <a:t>only</a:t>
            </a:r>
            <a:r>
              <a:rPr lang="en-US" sz="1700" b="1" i="1" dirty="0">
                <a:solidFill>
                  <a:srgbClr val="00B0F0"/>
                </a:solidFill>
              </a:rPr>
              <a:t> on heating</a:t>
            </a:r>
            <a:r>
              <a:rPr lang="en-US" sz="1700" b="1" i="1" dirty="0">
                <a:solidFill>
                  <a:srgbClr val="002060"/>
                </a:solidFill>
              </a:rPr>
              <a:t>”</a:t>
            </a:r>
            <a:endParaRPr lang="en-US" sz="1700" b="1" dirty="0">
              <a:solidFill>
                <a:srgbClr val="002060"/>
              </a:solidFill>
            </a:endParaRPr>
          </a:p>
        </p:txBody>
      </p:sp>
      <p:sp>
        <p:nvSpPr>
          <p:cNvPr id="2" name="Rectangle 1">
            <a:extLst>
              <a:ext uri="{FF2B5EF4-FFF2-40B4-BE49-F238E27FC236}">
                <a16:creationId xmlns:a16="http://schemas.microsoft.com/office/drawing/2014/main" id="{E4E86033-0B6F-4888-909A-5F3597985318}"/>
              </a:ext>
            </a:extLst>
          </p:cNvPr>
          <p:cNvSpPr/>
          <p:nvPr/>
        </p:nvSpPr>
        <p:spPr>
          <a:xfrm>
            <a:off x="7235005" y="1229351"/>
            <a:ext cx="4768741" cy="646331"/>
          </a:xfrm>
          <a:prstGeom prst="rect">
            <a:avLst/>
          </a:prstGeom>
        </p:spPr>
        <p:txBody>
          <a:bodyPr wrap="none">
            <a:spAutoFit/>
          </a:bodyPr>
          <a:lstStyle/>
          <a:p>
            <a:r>
              <a:rPr lang="en-US" dirty="0">
                <a:hlinkClick r:id="rId3"/>
              </a:rPr>
              <a:t>https://www.youtube.com/watch?v=4yPjkRLcauI</a:t>
            </a:r>
            <a:endParaRPr lang="en-US" dirty="0"/>
          </a:p>
          <a:p>
            <a:endParaRPr lang="en-US" dirty="0"/>
          </a:p>
        </p:txBody>
      </p:sp>
      <p:sp>
        <p:nvSpPr>
          <p:cNvPr id="13" name="Rectangle: Rounded Corners 12">
            <a:extLst>
              <a:ext uri="{FF2B5EF4-FFF2-40B4-BE49-F238E27FC236}">
                <a16:creationId xmlns:a16="http://schemas.microsoft.com/office/drawing/2014/main" id="{B3D066E8-B2E9-46D7-B34D-7CD29812E114}"/>
              </a:ext>
            </a:extLst>
          </p:cNvPr>
          <p:cNvSpPr/>
          <p:nvPr/>
        </p:nvSpPr>
        <p:spPr>
          <a:xfrm>
            <a:off x="7132039" y="1229351"/>
            <a:ext cx="4974672" cy="420323"/>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4" name="Object 3">
            <a:extLst>
              <a:ext uri="{FF2B5EF4-FFF2-40B4-BE49-F238E27FC236}">
                <a16:creationId xmlns:a16="http://schemas.microsoft.com/office/drawing/2014/main" id="{053B4462-4D79-43A6-8747-C7E7A53D82B0}"/>
              </a:ext>
            </a:extLst>
          </p:cNvPr>
          <p:cNvGraphicFramePr>
            <a:graphicFrameLocks noChangeAspect="1"/>
          </p:cNvGraphicFramePr>
          <p:nvPr>
            <p:extLst>
              <p:ext uri="{D42A27DB-BD31-4B8C-83A1-F6EECF244321}">
                <p14:modId xmlns:p14="http://schemas.microsoft.com/office/powerpoint/2010/main" val="1751641083"/>
              </p:ext>
            </p:extLst>
          </p:nvPr>
        </p:nvGraphicFramePr>
        <p:xfrm>
          <a:off x="2952488" y="2879023"/>
          <a:ext cx="6635312" cy="3785841"/>
        </p:xfrm>
        <a:graphic>
          <a:graphicData uri="http://schemas.openxmlformats.org/presentationml/2006/ole">
            <mc:AlternateContent xmlns:mc="http://schemas.openxmlformats.org/markup-compatibility/2006">
              <mc:Choice xmlns:v="urn:schemas-microsoft-com:vml" Requires="v">
                <p:oleObj spid="_x0000_s4352" name="CS ChemDraw Drawing" r:id="rId4" imgW="5234711" imgH="2992721" progId="ChemDraw.Document.6.0">
                  <p:embed/>
                </p:oleObj>
              </mc:Choice>
              <mc:Fallback>
                <p:oleObj name="CS ChemDraw Drawing" r:id="rId4" imgW="5234711" imgH="2992721" progId="ChemDraw.Document.6.0">
                  <p:embed/>
                  <p:pic>
                    <p:nvPicPr>
                      <p:cNvPr id="0" name=""/>
                      <p:cNvPicPr/>
                      <p:nvPr/>
                    </p:nvPicPr>
                    <p:blipFill>
                      <a:blip r:embed="rId5"/>
                      <a:stretch>
                        <a:fillRect/>
                      </a:stretch>
                    </p:blipFill>
                    <p:spPr>
                      <a:xfrm>
                        <a:off x="2952488" y="2879023"/>
                        <a:ext cx="6635312" cy="3785841"/>
                      </a:xfrm>
                      <a:prstGeom prst="rect">
                        <a:avLst/>
                      </a:prstGeom>
                    </p:spPr>
                  </p:pic>
                </p:oleObj>
              </mc:Fallback>
            </mc:AlternateContent>
          </a:graphicData>
        </a:graphic>
      </p:graphicFrame>
    </p:spTree>
    <p:extLst>
      <p:ext uri="{BB962C8B-B14F-4D97-AF65-F5344CB8AC3E}">
        <p14:creationId xmlns:p14="http://schemas.microsoft.com/office/powerpoint/2010/main" val="879130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259AE-D386-47D4-B3C0-282A125BBC52}"/>
              </a:ext>
            </a:extLst>
          </p:cNvPr>
          <p:cNvSpPr txBox="1"/>
          <p:nvPr/>
        </p:nvSpPr>
        <p:spPr>
          <a:xfrm>
            <a:off x="713064" y="113969"/>
            <a:ext cx="10402349" cy="1261884"/>
          </a:xfrm>
          <a:prstGeom prst="rect">
            <a:avLst/>
          </a:prstGeom>
          <a:noFill/>
        </p:spPr>
        <p:txBody>
          <a:bodyPr wrap="square" rtlCol="0">
            <a:spAutoFit/>
          </a:bodyPr>
          <a:lstStyle/>
          <a:p>
            <a:pPr algn="ctr"/>
            <a:r>
              <a:rPr lang="en-US" sz="4400" b="1" dirty="0">
                <a:solidFill>
                  <a:srgbClr val="C00000"/>
                </a:solidFill>
              </a:rPr>
              <a:t>Chemical Tests –cont’d</a:t>
            </a:r>
          </a:p>
          <a:p>
            <a:pPr algn="ctr"/>
            <a:r>
              <a:rPr lang="en-US" sz="3200" b="1" dirty="0">
                <a:solidFill>
                  <a:srgbClr val="0070C0"/>
                </a:solidFill>
              </a:rPr>
              <a:t>(alcohols – cont’d) </a:t>
            </a:r>
            <a:r>
              <a:rPr lang="en-US" sz="3200" b="1" dirty="0">
                <a:solidFill>
                  <a:srgbClr val="7030A0"/>
                </a:solidFill>
              </a:rPr>
              <a:t>Chromic acid test with jones reagent</a:t>
            </a:r>
          </a:p>
        </p:txBody>
      </p:sp>
      <p:sp>
        <p:nvSpPr>
          <p:cNvPr id="4" name="Rectangle 3">
            <a:extLst>
              <a:ext uri="{FF2B5EF4-FFF2-40B4-BE49-F238E27FC236}">
                <a16:creationId xmlns:a16="http://schemas.microsoft.com/office/drawing/2014/main" id="{23C9BB50-22D5-4D8B-A9E3-B24655CCAE1E}"/>
              </a:ext>
            </a:extLst>
          </p:cNvPr>
          <p:cNvSpPr/>
          <p:nvPr/>
        </p:nvSpPr>
        <p:spPr>
          <a:xfrm>
            <a:off x="3498872" y="1365646"/>
            <a:ext cx="5074594" cy="646331"/>
          </a:xfrm>
          <a:prstGeom prst="rect">
            <a:avLst/>
          </a:prstGeom>
        </p:spPr>
        <p:txBody>
          <a:bodyPr wrap="none">
            <a:spAutoFit/>
          </a:bodyPr>
          <a:lstStyle/>
          <a:p>
            <a:r>
              <a:rPr lang="en-US" dirty="0">
                <a:hlinkClick r:id="rId3"/>
              </a:rPr>
              <a:t>https://www.youtube.com/watch?v=ESGPOgXH6DU</a:t>
            </a:r>
            <a:endParaRPr lang="en-US" dirty="0"/>
          </a:p>
          <a:p>
            <a:endParaRPr lang="en-US" dirty="0"/>
          </a:p>
        </p:txBody>
      </p:sp>
      <p:sp>
        <p:nvSpPr>
          <p:cNvPr id="5" name="Rectangle: Rounded Corners 4">
            <a:extLst>
              <a:ext uri="{FF2B5EF4-FFF2-40B4-BE49-F238E27FC236}">
                <a16:creationId xmlns:a16="http://schemas.microsoft.com/office/drawing/2014/main" id="{1B2A5885-7909-4EE4-8AB7-DA158AE6E29B}"/>
              </a:ext>
            </a:extLst>
          </p:cNvPr>
          <p:cNvSpPr/>
          <p:nvPr/>
        </p:nvSpPr>
        <p:spPr>
          <a:xfrm>
            <a:off x="3527860" y="1386060"/>
            <a:ext cx="4974672" cy="420323"/>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2" name="Object 1">
            <a:extLst>
              <a:ext uri="{FF2B5EF4-FFF2-40B4-BE49-F238E27FC236}">
                <a16:creationId xmlns:a16="http://schemas.microsoft.com/office/drawing/2014/main" id="{7BA92716-0A66-40E1-9AB7-BE78EF4CEBB4}"/>
              </a:ext>
            </a:extLst>
          </p:cNvPr>
          <p:cNvGraphicFramePr>
            <a:graphicFrameLocks noChangeAspect="1"/>
          </p:cNvGraphicFramePr>
          <p:nvPr>
            <p:extLst>
              <p:ext uri="{D42A27DB-BD31-4B8C-83A1-F6EECF244321}">
                <p14:modId xmlns:p14="http://schemas.microsoft.com/office/powerpoint/2010/main" val="229073056"/>
              </p:ext>
            </p:extLst>
          </p:nvPr>
        </p:nvGraphicFramePr>
        <p:xfrm>
          <a:off x="1862050" y="2221378"/>
          <a:ext cx="8762886" cy="3673701"/>
        </p:xfrm>
        <a:graphic>
          <a:graphicData uri="http://schemas.openxmlformats.org/presentationml/2006/ole">
            <mc:AlternateContent xmlns:mc="http://schemas.openxmlformats.org/markup-compatibility/2006">
              <mc:Choice xmlns:v="urn:schemas-microsoft-com:vml" Requires="v">
                <p:oleObj spid="_x0000_s7406" name="CS ChemDraw Drawing" r:id="rId4" imgW="5513312" imgH="2311513" progId="ChemDraw.Document.6.0">
                  <p:embed/>
                </p:oleObj>
              </mc:Choice>
              <mc:Fallback>
                <p:oleObj name="CS ChemDraw Drawing" r:id="rId4" imgW="5513312" imgH="2311513" progId="ChemDraw.Document.6.0">
                  <p:embed/>
                  <p:pic>
                    <p:nvPicPr>
                      <p:cNvPr id="0" name=""/>
                      <p:cNvPicPr/>
                      <p:nvPr/>
                    </p:nvPicPr>
                    <p:blipFill>
                      <a:blip r:embed="rId5"/>
                      <a:stretch>
                        <a:fillRect/>
                      </a:stretch>
                    </p:blipFill>
                    <p:spPr>
                      <a:xfrm>
                        <a:off x="1862050" y="2221378"/>
                        <a:ext cx="8762886" cy="3673701"/>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87FC58F7-D634-49B1-94FB-D27AD5182464}"/>
              </a:ext>
            </a:extLst>
          </p:cNvPr>
          <p:cNvSpPr txBox="1"/>
          <p:nvPr/>
        </p:nvSpPr>
        <p:spPr>
          <a:xfrm>
            <a:off x="3527860" y="2757596"/>
            <a:ext cx="1482457" cy="369332"/>
          </a:xfrm>
          <a:prstGeom prst="rect">
            <a:avLst/>
          </a:prstGeom>
          <a:noFill/>
        </p:spPr>
        <p:txBody>
          <a:bodyPr wrap="none" rtlCol="0">
            <a:spAutoFit/>
          </a:bodyPr>
          <a:lstStyle/>
          <a:p>
            <a:r>
              <a:rPr lang="en-US" dirty="0">
                <a:solidFill>
                  <a:srgbClr val="0070C0"/>
                </a:solidFill>
              </a:rPr>
              <a:t>Jones reagent</a:t>
            </a:r>
          </a:p>
        </p:txBody>
      </p:sp>
    </p:spTree>
    <p:extLst>
      <p:ext uri="{BB962C8B-B14F-4D97-AF65-F5344CB8AC3E}">
        <p14:creationId xmlns:p14="http://schemas.microsoft.com/office/powerpoint/2010/main" val="148315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D67BA5-6442-4CD1-82B1-140FC9F19C1F}"/>
              </a:ext>
            </a:extLst>
          </p:cNvPr>
          <p:cNvSpPr txBox="1"/>
          <p:nvPr/>
        </p:nvSpPr>
        <p:spPr>
          <a:xfrm>
            <a:off x="2938770" y="86395"/>
            <a:ext cx="6496907" cy="1323439"/>
          </a:xfrm>
          <a:prstGeom prst="rect">
            <a:avLst/>
          </a:prstGeom>
          <a:noFill/>
        </p:spPr>
        <p:txBody>
          <a:bodyPr wrap="none" rtlCol="0">
            <a:spAutoFit/>
          </a:bodyPr>
          <a:lstStyle/>
          <a:p>
            <a:r>
              <a:rPr lang="en-US" sz="4000" b="1" dirty="0">
                <a:solidFill>
                  <a:srgbClr val="C00000"/>
                </a:solidFill>
              </a:rPr>
              <a:t>Reaction of alcohols/phenols </a:t>
            </a:r>
          </a:p>
          <a:p>
            <a:r>
              <a:rPr lang="en-US" sz="4000" b="1" dirty="0">
                <a:solidFill>
                  <a:srgbClr val="C00000"/>
                </a:solidFill>
              </a:rPr>
              <a:t>with ceric ammonium nitrate</a:t>
            </a:r>
            <a:endParaRPr lang="en-US" sz="4000" b="1" baseline="-25000" dirty="0">
              <a:solidFill>
                <a:srgbClr val="C00000"/>
              </a:solidFill>
            </a:endParaRPr>
          </a:p>
        </p:txBody>
      </p:sp>
      <p:sp>
        <p:nvSpPr>
          <p:cNvPr id="3" name="Rectangle 2">
            <a:extLst>
              <a:ext uri="{FF2B5EF4-FFF2-40B4-BE49-F238E27FC236}">
                <a16:creationId xmlns:a16="http://schemas.microsoft.com/office/drawing/2014/main" id="{656687C4-31D2-4245-8EB7-5A1D66ED254F}"/>
              </a:ext>
            </a:extLst>
          </p:cNvPr>
          <p:cNvSpPr/>
          <p:nvPr/>
        </p:nvSpPr>
        <p:spPr>
          <a:xfrm>
            <a:off x="3502322" y="1627902"/>
            <a:ext cx="4895871" cy="646331"/>
          </a:xfrm>
          <a:prstGeom prst="rect">
            <a:avLst/>
          </a:prstGeom>
        </p:spPr>
        <p:txBody>
          <a:bodyPr wrap="square">
            <a:spAutoFit/>
          </a:bodyPr>
          <a:lstStyle/>
          <a:p>
            <a:r>
              <a:rPr lang="en-US" dirty="0">
                <a:hlinkClick r:id="rId3"/>
              </a:rPr>
              <a:t>https://www.youtube.com/watch?v=xotWCss9bVI</a:t>
            </a:r>
            <a:endParaRPr lang="en-US" dirty="0"/>
          </a:p>
          <a:p>
            <a:pPr algn="ctr"/>
            <a:r>
              <a:rPr lang="en-US" dirty="0"/>
              <a:t>watch at 3:17 min</a:t>
            </a:r>
          </a:p>
        </p:txBody>
      </p:sp>
      <p:sp>
        <p:nvSpPr>
          <p:cNvPr id="4" name="Rectangle: Rounded Corners 3">
            <a:extLst>
              <a:ext uri="{FF2B5EF4-FFF2-40B4-BE49-F238E27FC236}">
                <a16:creationId xmlns:a16="http://schemas.microsoft.com/office/drawing/2014/main" id="{C6EBF75A-5F94-4FAA-B3FB-BC2230662D83}"/>
              </a:ext>
            </a:extLst>
          </p:cNvPr>
          <p:cNvSpPr/>
          <p:nvPr/>
        </p:nvSpPr>
        <p:spPr>
          <a:xfrm>
            <a:off x="3407915" y="1613898"/>
            <a:ext cx="4990278" cy="661849"/>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D1B82C-D8D8-41D1-8433-9D4372BDFD04}"/>
              </a:ext>
            </a:extLst>
          </p:cNvPr>
          <p:cNvSpPr/>
          <p:nvPr/>
        </p:nvSpPr>
        <p:spPr>
          <a:xfrm>
            <a:off x="2632502" y="5493262"/>
            <a:ext cx="2597972" cy="369332"/>
          </a:xfrm>
          <a:prstGeom prst="rect">
            <a:avLst/>
          </a:prstGeom>
        </p:spPr>
        <p:txBody>
          <a:bodyPr wrap="square">
            <a:spAutoFit/>
          </a:bodyPr>
          <a:lstStyle/>
          <a:p>
            <a:r>
              <a:rPr lang="en-US" b="1" dirty="0">
                <a:solidFill>
                  <a:srgbClr val="7030A0"/>
                </a:solidFill>
              </a:rPr>
              <a:t>Ceric ammonium nitrate</a:t>
            </a:r>
            <a:endParaRPr lang="en-US" dirty="0">
              <a:solidFill>
                <a:srgbClr val="7030A0"/>
              </a:solidFill>
            </a:endParaRPr>
          </a:p>
        </p:txBody>
      </p:sp>
      <p:graphicFrame>
        <p:nvGraphicFramePr>
          <p:cNvPr id="7" name="Object 6">
            <a:extLst>
              <a:ext uri="{FF2B5EF4-FFF2-40B4-BE49-F238E27FC236}">
                <a16:creationId xmlns:a16="http://schemas.microsoft.com/office/drawing/2014/main" id="{36FFF68F-136C-440E-962B-0805787BF100}"/>
              </a:ext>
            </a:extLst>
          </p:cNvPr>
          <p:cNvGraphicFramePr>
            <a:graphicFrameLocks noChangeAspect="1"/>
          </p:cNvGraphicFramePr>
          <p:nvPr>
            <p:extLst>
              <p:ext uri="{D42A27DB-BD31-4B8C-83A1-F6EECF244321}">
                <p14:modId xmlns:p14="http://schemas.microsoft.com/office/powerpoint/2010/main" val="3713029024"/>
              </p:ext>
            </p:extLst>
          </p:nvPr>
        </p:nvGraphicFramePr>
        <p:xfrm>
          <a:off x="810867" y="2535177"/>
          <a:ext cx="10189777" cy="1445739"/>
        </p:xfrm>
        <a:graphic>
          <a:graphicData uri="http://schemas.openxmlformats.org/presentationml/2006/ole">
            <mc:AlternateContent xmlns:mc="http://schemas.openxmlformats.org/markup-compatibility/2006">
              <mc:Choice xmlns:v="urn:schemas-microsoft-com:vml" Requires="v">
                <p:oleObj spid="_x0000_s20609" name="CS ChemDraw Drawing" r:id="rId4" imgW="5112689" imgH="724989" progId="ChemDraw.Document.6.0">
                  <p:embed/>
                </p:oleObj>
              </mc:Choice>
              <mc:Fallback>
                <p:oleObj name="CS ChemDraw Drawing" r:id="rId4" imgW="5112689" imgH="724989" progId="ChemDraw.Document.6.0">
                  <p:embed/>
                  <p:pic>
                    <p:nvPicPr>
                      <p:cNvPr id="0" name=""/>
                      <p:cNvPicPr/>
                      <p:nvPr/>
                    </p:nvPicPr>
                    <p:blipFill>
                      <a:blip r:embed="rId5"/>
                      <a:stretch>
                        <a:fillRect/>
                      </a:stretch>
                    </p:blipFill>
                    <p:spPr>
                      <a:xfrm>
                        <a:off x="810867" y="2535177"/>
                        <a:ext cx="10189777" cy="1445739"/>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6CFCD472-EAC5-45B1-9578-C27E9FBD49BC}"/>
              </a:ext>
            </a:extLst>
          </p:cNvPr>
          <p:cNvGraphicFramePr>
            <a:graphicFrameLocks noChangeAspect="1"/>
          </p:cNvGraphicFramePr>
          <p:nvPr>
            <p:extLst>
              <p:ext uri="{D42A27DB-BD31-4B8C-83A1-F6EECF244321}">
                <p14:modId xmlns:p14="http://schemas.microsoft.com/office/powerpoint/2010/main" val="2344862624"/>
              </p:ext>
            </p:extLst>
          </p:nvPr>
        </p:nvGraphicFramePr>
        <p:xfrm>
          <a:off x="1471548" y="4499775"/>
          <a:ext cx="8868414" cy="1362819"/>
        </p:xfrm>
        <a:graphic>
          <a:graphicData uri="http://schemas.openxmlformats.org/presentationml/2006/ole">
            <mc:AlternateContent xmlns:mc="http://schemas.openxmlformats.org/markup-compatibility/2006">
              <mc:Choice xmlns:v="urn:schemas-microsoft-com:vml" Requires="v">
                <p:oleObj spid="_x0000_s20610" name="CS ChemDraw Drawing" r:id="rId6" imgW="4885771" imgH="751012" progId="ChemDraw.Document.6.0">
                  <p:embed/>
                </p:oleObj>
              </mc:Choice>
              <mc:Fallback>
                <p:oleObj name="CS ChemDraw Drawing" r:id="rId6" imgW="4885771" imgH="751012" progId="ChemDraw.Document.6.0">
                  <p:embed/>
                  <p:pic>
                    <p:nvPicPr>
                      <p:cNvPr id="0" name=""/>
                      <p:cNvPicPr/>
                      <p:nvPr/>
                    </p:nvPicPr>
                    <p:blipFill>
                      <a:blip r:embed="rId7"/>
                      <a:stretch>
                        <a:fillRect/>
                      </a:stretch>
                    </p:blipFill>
                    <p:spPr>
                      <a:xfrm>
                        <a:off x="1471548" y="4499775"/>
                        <a:ext cx="8868414" cy="1362819"/>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2123F7EF-9AD6-4695-9F2F-9BF7E843BA92}"/>
              </a:ext>
            </a:extLst>
          </p:cNvPr>
          <p:cNvSpPr/>
          <p:nvPr/>
        </p:nvSpPr>
        <p:spPr>
          <a:xfrm>
            <a:off x="2615876" y="3382462"/>
            <a:ext cx="2597972" cy="369332"/>
          </a:xfrm>
          <a:prstGeom prst="rect">
            <a:avLst/>
          </a:prstGeom>
        </p:spPr>
        <p:txBody>
          <a:bodyPr wrap="square">
            <a:spAutoFit/>
          </a:bodyPr>
          <a:lstStyle/>
          <a:p>
            <a:r>
              <a:rPr lang="en-US" b="1" dirty="0">
                <a:solidFill>
                  <a:srgbClr val="7030A0"/>
                </a:solidFill>
              </a:rPr>
              <a:t>Ceric ammonium nitrate</a:t>
            </a:r>
            <a:endParaRPr lang="en-US" dirty="0">
              <a:solidFill>
                <a:srgbClr val="7030A0"/>
              </a:solidFill>
            </a:endParaRPr>
          </a:p>
        </p:txBody>
      </p:sp>
    </p:spTree>
    <p:extLst>
      <p:ext uri="{BB962C8B-B14F-4D97-AF65-F5344CB8AC3E}">
        <p14:creationId xmlns:p14="http://schemas.microsoft.com/office/powerpoint/2010/main" val="1123878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D0C1E3-15A8-4346-9253-108BCA92C2BD}"/>
              </a:ext>
            </a:extLst>
          </p:cNvPr>
          <p:cNvCxnSpPr>
            <a:cxnSpLocks/>
          </p:cNvCxnSpPr>
          <p:nvPr/>
        </p:nvCxnSpPr>
        <p:spPr>
          <a:xfrm flipH="1">
            <a:off x="9380136" y="3262191"/>
            <a:ext cx="1040234" cy="0"/>
          </a:xfrm>
          <a:prstGeom prst="line">
            <a:avLst/>
          </a:prstGeom>
        </p:spPr>
        <p:style>
          <a:lnRef idx="3">
            <a:schemeClr val="dk1"/>
          </a:lnRef>
          <a:fillRef idx="0">
            <a:schemeClr val="dk1"/>
          </a:fillRef>
          <a:effectRef idx="2">
            <a:schemeClr val="dk1"/>
          </a:effectRef>
          <a:fontRef idx="minor">
            <a:schemeClr val="tx1"/>
          </a:fontRef>
        </p:style>
      </p:cxnSp>
      <p:sp>
        <p:nvSpPr>
          <p:cNvPr id="6" name="TextBox 5">
            <a:extLst>
              <a:ext uri="{FF2B5EF4-FFF2-40B4-BE49-F238E27FC236}">
                <a16:creationId xmlns:a16="http://schemas.microsoft.com/office/drawing/2014/main" id="{4948D0CC-BF21-46F4-B26B-36D02FF3EDE6}"/>
              </a:ext>
            </a:extLst>
          </p:cNvPr>
          <p:cNvSpPr txBox="1"/>
          <p:nvPr/>
        </p:nvSpPr>
        <p:spPr>
          <a:xfrm>
            <a:off x="10420370" y="2662026"/>
            <a:ext cx="1389226" cy="1200329"/>
          </a:xfrm>
          <a:prstGeom prst="rect">
            <a:avLst/>
          </a:prstGeom>
          <a:noFill/>
        </p:spPr>
        <p:txBody>
          <a:bodyPr wrap="none" rtlCol="0">
            <a:spAutoFit/>
          </a:bodyPr>
          <a:lstStyle/>
          <a:p>
            <a:pPr algn="ctr"/>
            <a:r>
              <a:rPr lang="en-US" dirty="0">
                <a:solidFill>
                  <a:srgbClr val="008000"/>
                </a:solidFill>
              </a:rPr>
              <a:t>White fumes</a:t>
            </a:r>
          </a:p>
          <a:p>
            <a:pPr algn="ctr"/>
            <a:r>
              <a:rPr lang="en-US" dirty="0">
                <a:solidFill>
                  <a:srgbClr val="008000"/>
                </a:solidFill>
              </a:rPr>
              <a:t>intensified </a:t>
            </a:r>
          </a:p>
          <a:p>
            <a:pPr algn="ctr"/>
            <a:r>
              <a:rPr lang="en-US" dirty="0">
                <a:solidFill>
                  <a:srgbClr val="008000"/>
                </a:solidFill>
              </a:rPr>
              <a:t>by ammonia</a:t>
            </a:r>
          </a:p>
          <a:p>
            <a:pPr algn="ctr"/>
            <a:r>
              <a:rPr lang="en-US" dirty="0">
                <a:solidFill>
                  <a:srgbClr val="008000"/>
                </a:solidFill>
              </a:rPr>
              <a:t>solution</a:t>
            </a:r>
          </a:p>
        </p:txBody>
      </p:sp>
      <p:sp>
        <p:nvSpPr>
          <p:cNvPr id="7" name="TextBox 6">
            <a:extLst>
              <a:ext uri="{FF2B5EF4-FFF2-40B4-BE49-F238E27FC236}">
                <a16:creationId xmlns:a16="http://schemas.microsoft.com/office/drawing/2014/main" id="{B9C7DC6B-DBF1-4857-AF8F-A96A75CF6E4B}"/>
              </a:ext>
            </a:extLst>
          </p:cNvPr>
          <p:cNvSpPr txBox="1"/>
          <p:nvPr/>
        </p:nvSpPr>
        <p:spPr>
          <a:xfrm>
            <a:off x="1362620" y="768181"/>
            <a:ext cx="9466759" cy="646331"/>
          </a:xfrm>
          <a:prstGeom prst="rect">
            <a:avLst/>
          </a:prstGeom>
          <a:noFill/>
        </p:spPr>
        <p:txBody>
          <a:bodyPr wrap="none" rtlCol="0">
            <a:spAutoFit/>
          </a:bodyPr>
          <a:lstStyle/>
          <a:p>
            <a:r>
              <a:rPr lang="en-US" sz="3600" b="1" dirty="0">
                <a:solidFill>
                  <a:srgbClr val="C00000"/>
                </a:solidFill>
              </a:rPr>
              <a:t>Reaction of alcohols/phenol with acetyl chloride</a:t>
            </a:r>
          </a:p>
        </p:txBody>
      </p:sp>
      <p:sp>
        <p:nvSpPr>
          <p:cNvPr id="10" name="Rectangle: Rounded Corners 9">
            <a:extLst>
              <a:ext uri="{FF2B5EF4-FFF2-40B4-BE49-F238E27FC236}">
                <a16:creationId xmlns:a16="http://schemas.microsoft.com/office/drawing/2014/main" id="{4581F94A-EF16-4B8A-8E02-148C8E3B2E60}"/>
              </a:ext>
            </a:extLst>
          </p:cNvPr>
          <p:cNvSpPr/>
          <p:nvPr/>
        </p:nvSpPr>
        <p:spPr>
          <a:xfrm>
            <a:off x="3305440" y="1714595"/>
            <a:ext cx="5498685" cy="420323"/>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000"/>
          </a:p>
        </p:txBody>
      </p:sp>
      <p:sp>
        <p:nvSpPr>
          <p:cNvPr id="11" name="Rectangle 10">
            <a:extLst>
              <a:ext uri="{FF2B5EF4-FFF2-40B4-BE49-F238E27FC236}">
                <a16:creationId xmlns:a16="http://schemas.microsoft.com/office/drawing/2014/main" id="{DC0DF331-ECF5-418D-AE8F-68A88507B8D0}"/>
              </a:ext>
            </a:extLst>
          </p:cNvPr>
          <p:cNvSpPr/>
          <p:nvPr/>
        </p:nvSpPr>
        <p:spPr>
          <a:xfrm>
            <a:off x="3305440" y="1720779"/>
            <a:ext cx="5498685" cy="400110"/>
          </a:xfrm>
          <a:prstGeom prst="rect">
            <a:avLst/>
          </a:prstGeom>
        </p:spPr>
        <p:txBody>
          <a:bodyPr wrap="none">
            <a:spAutoFit/>
          </a:bodyPr>
          <a:lstStyle/>
          <a:p>
            <a:r>
              <a:rPr lang="en-US" sz="2000" dirty="0">
                <a:solidFill>
                  <a:srgbClr val="0070C0"/>
                </a:solidFill>
              </a:rPr>
              <a:t>https://www.youtube.com/watch?v=0D0QKxYKRas</a:t>
            </a:r>
          </a:p>
        </p:txBody>
      </p:sp>
      <p:graphicFrame>
        <p:nvGraphicFramePr>
          <p:cNvPr id="2" name="Object 1">
            <a:extLst>
              <a:ext uri="{FF2B5EF4-FFF2-40B4-BE49-F238E27FC236}">
                <a16:creationId xmlns:a16="http://schemas.microsoft.com/office/drawing/2014/main" id="{1E00C5C6-1777-457B-A983-175D82F38536}"/>
              </a:ext>
            </a:extLst>
          </p:cNvPr>
          <p:cNvGraphicFramePr>
            <a:graphicFrameLocks noChangeAspect="1"/>
          </p:cNvGraphicFramePr>
          <p:nvPr>
            <p:extLst>
              <p:ext uri="{D42A27DB-BD31-4B8C-83A1-F6EECF244321}">
                <p14:modId xmlns:p14="http://schemas.microsoft.com/office/powerpoint/2010/main" val="2000704812"/>
              </p:ext>
            </p:extLst>
          </p:nvPr>
        </p:nvGraphicFramePr>
        <p:xfrm>
          <a:off x="973086" y="2662026"/>
          <a:ext cx="8407050" cy="3295985"/>
        </p:xfrm>
        <a:graphic>
          <a:graphicData uri="http://schemas.openxmlformats.org/presentationml/2006/ole">
            <mc:AlternateContent xmlns:mc="http://schemas.openxmlformats.org/markup-compatibility/2006">
              <mc:Choice xmlns:v="urn:schemas-microsoft-com:vml" Requires="v">
                <p:oleObj spid="_x0000_s19549" name="CS ChemDraw Drawing" r:id="rId3" imgW="5830447" imgH="2285490" progId="ChemDraw.Document.6.0">
                  <p:embed/>
                </p:oleObj>
              </mc:Choice>
              <mc:Fallback>
                <p:oleObj name="CS ChemDraw Drawing" r:id="rId3" imgW="5830447" imgH="2285490" progId="ChemDraw.Document.6.0">
                  <p:embed/>
                  <p:pic>
                    <p:nvPicPr>
                      <p:cNvPr id="0" name=""/>
                      <p:cNvPicPr/>
                      <p:nvPr/>
                    </p:nvPicPr>
                    <p:blipFill>
                      <a:blip r:embed="rId4"/>
                      <a:stretch>
                        <a:fillRect/>
                      </a:stretch>
                    </p:blipFill>
                    <p:spPr>
                      <a:xfrm>
                        <a:off x="973086" y="2662026"/>
                        <a:ext cx="8407050" cy="3295985"/>
                      </a:xfrm>
                      <a:prstGeom prst="rect">
                        <a:avLst/>
                      </a:prstGeom>
                    </p:spPr>
                  </p:pic>
                </p:oleObj>
              </mc:Fallback>
            </mc:AlternateContent>
          </a:graphicData>
        </a:graphic>
      </p:graphicFrame>
      <p:cxnSp>
        <p:nvCxnSpPr>
          <p:cNvPr id="9" name="Straight Connector 8">
            <a:extLst>
              <a:ext uri="{FF2B5EF4-FFF2-40B4-BE49-F238E27FC236}">
                <a16:creationId xmlns:a16="http://schemas.microsoft.com/office/drawing/2014/main" id="{AF521292-FE7D-4290-9F1B-A06ED951C500}"/>
              </a:ext>
            </a:extLst>
          </p:cNvPr>
          <p:cNvCxnSpPr>
            <a:cxnSpLocks/>
          </p:cNvCxnSpPr>
          <p:nvPr/>
        </p:nvCxnSpPr>
        <p:spPr>
          <a:xfrm flipH="1">
            <a:off x="9380136" y="5270452"/>
            <a:ext cx="1040234"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DE542F25-5A24-40AE-B37B-48DE964EB924}"/>
              </a:ext>
            </a:extLst>
          </p:cNvPr>
          <p:cNvSpPr txBox="1"/>
          <p:nvPr/>
        </p:nvSpPr>
        <p:spPr>
          <a:xfrm>
            <a:off x="10420370" y="4670287"/>
            <a:ext cx="1389226" cy="1200329"/>
          </a:xfrm>
          <a:prstGeom prst="rect">
            <a:avLst/>
          </a:prstGeom>
          <a:noFill/>
        </p:spPr>
        <p:txBody>
          <a:bodyPr wrap="none" rtlCol="0">
            <a:spAutoFit/>
          </a:bodyPr>
          <a:lstStyle/>
          <a:p>
            <a:pPr algn="ctr"/>
            <a:r>
              <a:rPr lang="en-US" dirty="0">
                <a:solidFill>
                  <a:srgbClr val="008000"/>
                </a:solidFill>
              </a:rPr>
              <a:t>White fumes</a:t>
            </a:r>
          </a:p>
          <a:p>
            <a:pPr algn="ctr"/>
            <a:r>
              <a:rPr lang="en-US" dirty="0">
                <a:solidFill>
                  <a:srgbClr val="008000"/>
                </a:solidFill>
              </a:rPr>
              <a:t>intensified </a:t>
            </a:r>
          </a:p>
          <a:p>
            <a:pPr algn="ctr"/>
            <a:r>
              <a:rPr lang="en-US" dirty="0">
                <a:solidFill>
                  <a:srgbClr val="008000"/>
                </a:solidFill>
              </a:rPr>
              <a:t>by ammonia</a:t>
            </a:r>
          </a:p>
          <a:p>
            <a:pPr algn="ctr"/>
            <a:r>
              <a:rPr lang="en-US" dirty="0">
                <a:solidFill>
                  <a:srgbClr val="008000"/>
                </a:solidFill>
              </a:rPr>
              <a:t>solution</a:t>
            </a:r>
          </a:p>
        </p:txBody>
      </p:sp>
    </p:spTree>
    <p:extLst>
      <p:ext uri="{BB962C8B-B14F-4D97-AF65-F5344CB8AC3E}">
        <p14:creationId xmlns:p14="http://schemas.microsoft.com/office/powerpoint/2010/main" val="2676139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259AE-D386-47D4-B3C0-282A125BBC52}"/>
              </a:ext>
            </a:extLst>
          </p:cNvPr>
          <p:cNvSpPr txBox="1"/>
          <p:nvPr/>
        </p:nvSpPr>
        <p:spPr>
          <a:xfrm>
            <a:off x="232363" y="7869"/>
            <a:ext cx="6430735" cy="1261884"/>
          </a:xfrm>
          <a:prstGeom prst="rect">
            <a:avLst/>
          </a:prstGeom>
          <a:noFill/>
        </p:spPr>
        <p:txBody>
          <a:bodyPr wrap="none" rtlCol="0">
            <a:spAutoFit/>
          </a:bodyPr>
          <a:lstStyle/>
          <a:p>
            <a:r>
              <a:rPr lang="en-US" sz="4400" b="1" dirty="0">
                <a:solidFill>
                  <a:srgbClr val="C00000"/>
                </a:solidFill>
              </a:rPr>
              <a:t>	Chemical Tests –cont’d</a:t>
            </a:r>
          </a:p>
          <a:p>
            <a:pPr algn="ctr"/>
            <a:r>
              <a:rPr lang="en-US" sz="3200" b="1" dirty="0">
                <a:solidFill>
                  <a:srgbClr val="0070C0"/>
                </a:solidFill>
              </a:rPr>
              <a:t>(Phenols)</a:t>
            </a:r>
          </a:p>
        </p:txBody>
      </p:sp>
      <p:sp>
        <p:nvSpPr>
          <p:cNvPr id="5" name="Rectangle: Rounded Corners 4">
            <a:extLst>
              <a:ext uri="{FF2B5EF4-FFF2-40B4-BE49-F238E27FC236}">
                <a16:creationId xmlns:a16="http://schemas.microsoft.com/office/drawing/2014/main" id="{1B2A5885-7909-4EE4-8AB7-DA158AE6E29B}"/>
              </a:ext>
            </a:extLst>
          </p:cNvPr>
          <p:cNvSpPr/>
          <p:nvPr/>
        </p:nvSpPr>
        <p:spPr>
          <a:xfrm>
            <a:off x="6845417" y="298804"/>
            <a:ext cx="5101318" cy="661849"/>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3CD27A4-4C4E-4E61-8C11-14AAD14E881E}"/>
              </a:ext>
            </a:extLst>
          </p:cNvPr>
          <p:cNvSpPr txBox="1"/>
          <p:nvPr/>
        </p:nvSpPr>
        <p:spPr>
          <a:xfrm>
            <a:off x="1251475" y="2226767"/>
            <a:ext cx="3583930" cy="400110"/>
          </a:xfrm>
          <a:prstGeom prst="rect">
            <a:avLst/>
          </a:prstGeom>
          <a:noFill/>
        </p:spPr>
        <p:txBody>
          <a:bodyPr wrap="none" rtlCol="0">
            <a:spAutoFit/>
          </a:bodyPr>
          <a:lstStyle/>
          <a:p>
            <a:r>
              <a:rPr lang="en-US" sz="2000" b="1" dirty="0">
                <a:solidFill>
                  <a:srgbClr val="7030A0"/>
                </a:solidFill>
              </a:rPr>
              <a:t>1.  Reaction with acetyl chloride</a:t>
            </a:r>
          </a:p>
        </p:txBody>
      </p:sp>
      <p:sp>
        <p:nvSpPr>
          <p:cNvPr id="8" name="TextBox 7">
            <a:extLst>
              <a:ext uri="{FF2B5EF4-FFF2-40B4-BE49-F238E27FC236}">
                <a16:creationId xmlns:a16="http://schemas.microsoft.com/office/drawing/2014/main" id="{64FA8774-7307-49D7-A899-FC201BA97F0B}"/>
              </a:ext>
            </a:extLst>
          </p:cNvPr>
          <p:cNvSpPr txBox="1"/>
          <p:nvPr/>
        </p:nvSpPr>
        <p:spPr>
          <a:xfrm>
            <a:off x="1310198" y="3666696"/>
            <a:ext cx="2668166" cy="400110"/>
          </a:xfrm>
          <a:prstGeom prst="rect">
            <a:avLst/>
          </a:prstGeom>
          <a:noFill/>
        </p:spPr>
        <p:txBody>
          <a:bodyPr wrap="none" rtlCol="0">
            <a:spAutoFit/>
          </a:bodyPr>
          <a:lstStyle/>
          <a:p>
            <a:r>
              <a:rPr lang="en-US" sz="2000" b="1" dirty="0">
                <a:solidFill>
                  <a:srgbClr val="7030A0"/>
                </a:solidFill>
              </a:rPr>
              <a:t>2.  Reaction with  </a:t>
            </a:r>
            <a:r>
              <a:rPr lang="en-US" sz="2000" b="1" dirty="0" err="1">
                <a:solidFill>
                  <a:srgbClr val="7030A0"/>
                </a:solidFill>
              </a:rPr>
              <a:t>FeCl</a:t>
            </a:r>
            <a:r>
              <a:rPr lang="en-US" sz="2000" b="1" baseline="-25000" dirty="0" err="1">
                <a:solidFill>
                  <a:srgbClr val="7030A0"/>
                </a:solidFill>
              </a:rPr>
              <a:t>3</a:t>
            </a:r>
            <a:endParaRPr lang="en-US" sz="2000" b="1" baseline="-25000" dirty="0">
              <a:solidFill>
                <a:srgbClr val="7030A0"/>
              </a:solidFill>
            </a:endParaRPr>
          </a:p>
        </p:txBody>
      </p:sp>
      <p:graphicFrame>
        <p:nvGraphicFramePr>
          <p:cNvPr id="12" name="Object 11">
            <a:extLst>
              <a:ext uri="{FF2B5EF4-FFF2-40B4-BE49-F238E27FC236}">
                <a16:creationId xmlns:a16="http://schemas.microsoft.com/office/drawing/2014/main" id="{4CB44932-DB4E-471D-BF6D-534F20A61A08}"/>
              </a:ext>
            </a:extLst>
          </p:cNvPr>
          <p:cNvGraphicFramePr>
            <a:graphicFrameLocks noChangeAspect="1"/>
          </p:cNvGraphicFramePr>
          <p:nvPr>
            <p:extLst>
              <p:ext uri="{D42A27DB-BD31-4B8C-83A1-F6EECF244321}">
                <p14:modId xmlns:p14="http://schemas.microsoft.com/office/powerpoint/2010/main" val="361332490"/>
              </p:ext>
            </p:extLst>
          </p:nvPr>
        </p:nvGraphicFramePr>
        <p:xfrm>
          <a:off x="2131773" y="2638062"/>
          <a:ext cx="7162257" cy="924162"/>
        </p:xfrm>
        <a:graphic>
          <a:graphicData uri="http://schemas.openxmlformats.org/presentationml/2006/ole">
            <mc:AlternateContent xmlns:mc="http://schemas.openxmlformats.org/markup-compatibility/2006">
              <mc:Choice xmlns:v="urn:schemas-microsoft-com:vml" Requires="v">
                <p:oleObj spid="_x0000_s11858" name="CS ChemDraw Drawing" r:id="rId3" imgW="5757356" imgH="743358" progId="ChemDraw.Document.6.0">
                  <p:embed/>
                </p:oleObj>
              </mc:Choice>
              <mc:Fallback>
                <p:oleObj name="CS ChemDraw Drawing" r:id="rId3" imgW="5757356" imgH="743358" progId="ChemDraw.Document.6.0">
                  <p:embed/>
                  <p:pic>
                    <p:nvPicPr>
                      <p:cNvPr id="0" name=""/>
                      <p:cNvPicPr/>
                      <p:nvPr/>
                    </p:nvPicPr>
                    <p:blipFill>
                      <a:blip r:embed="rId4"/>
                      <a:stretch>
                        <a:fillRect/>
                      </a:stretch>
                    </p:blipFill>
                    <p:spPr>
                      <a:xfrm>
                        <a:off x="2131773" y="2638062"/>
                        <a:ext cx="7162257" cy="924162"/>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183EB776-E8FA-425C-A94B-15E1100B7F89}"/>
              </a:ext>
            </a:extLst>
          </p:cNvPr>
          <p:cNvSpPr txBox="1"/>
          <p:nvPr/>
        </p:nvSpPr>
        <p:spPr>
          <a:xfrm>
            <a:off x="1349053" y="5197902"/>
            <a:ext cx="4666149" cy="400110"/>
          </a:xfrm>
          <a:prstGeom prst="rect">
            <a:avLst/>
          </a:prstGeom>
          <a:noFill/>
        </p:spPr>
        <p:txBody>
          <a:bodyPr wrap="none" rtlCol="0">
            <a:spAutoFit/>
          </a:bodyPr>
          <a:lstStyle/>
          <a:p>
            <a:r>
              <a:rPr lang="en-US" sz="2000" b="1" dirty="0">
                <a:solidFill>
                  <a:srgbClr val="7030A0"/>
                </a:solidFill>
              </a:rPr>
              <a:t>3.  Reaction with  Ceric ammonium nitrate</a:t>
            </a:r>
            <a:endParaRPr lang="en-US" sz="2000" b="1" baseline="-25000" dirty="0">
              <a:solidFill>
                <a:srgbClr val="7030A0"/>
              </a:solidFill>
            </a:endParaRPr>
          </a:p>
        </p:txBody>
      </p:sp>
      <p:graphicFrame>
        <p:nvGraphicFramePr>
          <p:cNvPr id="18" name="Object 17">
            <a:extLst>
              <a:ext uri="{FF2B5EF4-FFF2-40B4-BE49-F238E27FC236}">
                <a16:creationId xmlns:a16="http://schemas.microsoft.com/office/drawing/2014/main" id="{D55CBFAB-97F5-41B3-8F0D-781670934876}"/>
              </a:ext>
            </a:extLst>
          </p:cNvPr>
          <p:cNvGraphicFramePr>
            <a:graphicFrameLocks noChangeAspect="1"/>
          </p:cNvGraphicFramePr>
          <p:nvPr>
            <p:extLst>
              <p:ext uri="{D42A27DB-BD31-4B8C-83A1-F6EECF244321}">
                <p14:modId xmlns:p14="http://schemas.microsoft.com/office/powerpoint/2010/main" val="1926629666"/>
              </p:ext>
            </p:extLst>
          </p:nvPr>
        </p:nvGraphicFramePr>
        <p:xfrm>
          <a:off x="2009614" y="4127270"/>
          <a:ext cx="8731512" cy="1086073"/>
        </p:xfrm>
        <a:graphic>
          <a:graphicData uri="http://schemas.openxmlformats.org/presentationml/2006/ole">
            <mc:AlternateContent xmlns:mc="http://schemas.openxmlformats.org/markup-compatibility/2006">
              <mc:Choice xmlns:v="urn:schemas-microsoft-com:vml" Requires="v">
                <p:oleObj spid="_x0000_s11859" name="CS ChemDraw Drawing" r:id="rId5" imgW="6458294" imgH="802753" progId="ChemDraw.Document.6.0">
                  <p:embed/>
                </p:oleObj>
              </mc:Choice>
              <mc:Fallback>
                <p:oleObj name="CS ChemDraw Drawing" r:id="rId5" imgW="6458294" imgH="802753" progId="ChemDraw.Document.6.0">
                  <p:embed/>
                  <p:pic>
                    <p:nvPicPr>
                      <p:cNvPr id="0" name=""/>
                      <p:cNvPicPr/>
                      <p:nvPr/>
                    </p:nvPicPr>
                    <p:blipFill>
                      <a:blip r:embed="rId6"/>
                      <a:stretch>
                        <a:fillRect/>
                      </a:stretch>
                    </p:blipFill>
                    <p:spPr>
                      <a:xfrm>
                        <a:off x="2009614" y="4127270"/>
                        <a:ext cx="8731512" cy="1086073"/>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E8A7C879-E09F-460D-B9A7-59C2350075B7}"/>
              </a:ext>
            </a:extLst>
          </p:cNvPr>
          <p:cNvSpPr/>
          <p:nvPr/>
        </p:nvSpPr>
        <p:spPr>
          <a:xfrm>
            <a:off x="6956457" y="298804"/>
            <a:ext cx="5101318" cy="646331"/>
          </a:xfrm>
          <a:prstGeom prst="rect">
            <a:avLst/>
          </a:prstGeom>
        </p:spPr>
        <p:txBody>
          <a:bodyPr wrap="square">
            <a:spAutoFit/>
          </a:bodyPr>
          <a:lstStyle/>
          <a:p>
            <a:r>
              <a:rPr lang="en-US" dirty="0">
                <a:hlinkClick r:id="rId7"/>
              </a:rPr>
              <a:t>https://www.youtube.com/watch?v=HSGlfbV7W84</a:t>
            </a:r>
            <a:endParaRPr lang="en-US" dirty="0"/>
          </a:p>
          <a:p>
            <a:pPr algn="ctr"/>
            <a:r>
              <a:rPr lang="en-US" dirty="0"/>
              <a:t> 4 tests = litmus, </a:t>
            </a:r>
            <a:r>
              <a:rPr lang="en-US" dirty="0" err="1"/>
              <a:t>FeCl</a:t>
            </a:r>
            <a:r>
              <a:rPr lang="en-US" baseline="-25000" dirty="0" err="1"/>
              <a:t>3</a:t>
            </a:r>
            <a:r>
              <a:rPr lang="en-US" dirty="0"/>
              <a:t>, Liebermann-nitroso test</a:t>
            </a:r>
          </a:p>
        </p:txBody>
      </p:sp>
      <p:cxnSp>
        <p:nvCxnSpPr>
          <p:cNvPr id="11" name="Straight Connector 10">
            <a:extLst>
              <a:ext uri="{FF2B5EF4-FFF2-40B4-BE49-F238E27FC236}">
                <a16:creationId xmlns:a16="http://schemas.microsoft.com/office/drawing/2014/main" id="{E25B7CB8-07FD-46A5-AED1-D7A84814EA0C}"/>
              </a:ext>
            </a:extLst>
          </p:cNvPr>
          <p:cNvCxnSpPr>
            <a:cxnSpLocks/>
          </p:cNvCxnSpPr>
          <p:nvPr/>
        </p:nvCxnSpPr>
        <p:spPr>
          <a:xfrm flipH="1">
            <a:off x="8876717" y="3066532"/>
            <a:ext cx="1040234" cy="0"/>
          </a:xfrm>
          <a:prstGeom prst="line">
            <a:avLst/>
          </a:prstGeom>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E51B1625-3900-4781-8379-785D27964111}"/>
              </a:ext>
            </a:extLst>
          </p:cNvPr>
          <p:cNvSpPr txBox="1"/>
          <p:nvPr/>
        </p:nvSpPr>
        <p:spPr>
          <a:xfrm>
            <a:off x="9916951" y="2610440"/>
            <a:ext cx="1389226" cy="1200329"/>
          </a:xfrm>
          <a:prstGeom prst="rect">
            <a:avLst/>
          </a:prstGeom>
          <a:noFill/>
        </p:spPr>
        <p:txBody>
          <a:bodyPr wrap="none" rtlCol="0">
            <a:spAutoFit/>
          </a:bodyPr>
          <a:lstStyle/>
          <a:p>
            <a:pPr algn="ctr"/>
            <a:r>
              <a:rPr lang="en-US" dirty="0">
                <a:solidFill>
                  <a:srgbClr val="008000"/>
                </a:solidFill>
              </a:rPr>
              <a:t>White fumes</a:t>
            </a:r>
          </a:p>
          <a:p>
            <a:pPr algn="ctr"/>
            <a:r>
              <a:rPr lang="en-US" dirty="0">
                <a:solidFill>
                  <a:srgbClr val="008000"/>
                </a:solidFill>
              </a:rPr>
              <a:t>intensified </a:t>
            </a:r>
          </a:p>
          <a:p>
            <a:pPr algn="ctr"/>
            <a:r>
              <a:rPr lang="en-US" dirty="0">
                <a:solidFill>
                  <a:srgbClr val="008000"/>
                </a:solidFill>
              </a:rPr>
              <a:t>by ammonia</a:t>
            </a:r>
          </a:p>
          <a:p>
            <a:pPr algn="ctr"/>
            <a:r>
              <a:rPr lang="en-US" dirty="0">
                <a:solidFill>
                  <a:srgbClr val="008000"/>
                </a:solidFill>
              </a:rPr>
              <a:t>solution</a:t>
            </a:r>
          </a:p>
        </p:txBody>
      </p:sp>
      <p:sp>
        <p:nvSpPr>
          <p:cNvPr id="2" name="Rectangle 1">
            <a:extLst>
              <a:ext uri="{FF2B5EF4-FFF2-40B4-BE49-F238E27FC236}">
                <a16:creationId xmlns:a16="http://schemas.microsoft.com/office/drawing/2014/main" id="{A2C981A1-C555-4BDF-A83F-6FE8A66EBCB8}"/>
              </a:ext>
            </a:extLst>
          </p:cNvPr>
          <p:cNvSpPr/>
          <p:nvPr/>
        </p:nvSpPr>
        <p:spPr>
          <a:xfrm>
            <a:off x="7050864" y="5682107"/>
            <a:ext cx="4895871" cy="646331"/>
          </a:xfrm>
          <a:prstGeom prst="rect">
            <a:avLst/>
          </a:prstGeom>
        </p:spPr>
        <p:txBody>
          <a:bodyPr wrap="square">
            <a:spAutoFit/>
          </a:bodyPr>
          <a:lstStyle/>
          <a:p>
            <a:r>
              <a:rPr lang="en-US" dirty="0">
                <a:hlinkClick r:id="rId8"/>
              </a:rPr>
              <a:t>https://www.youtube.com/watch?v=xotWCss9bVI</a:t>
            </a:r>
            <a:endParaRPr lang="en-US" dirty="0"/>
          </a:p>
          <a:p>
            <a:pPr algn="ctr"/>
            <a:r>
              <a:rPr lang="en-US" dirty="0"/>
              <a:t>watch at 3:17 min</a:t>
            </a:r>
          </a:p>
        </p:txBody>
      </p:sp>
      <p:sp>
        <p:nvSpPr>
          <p:cNvPr id="6" name="Rectangle: Rounded Corners 5">
            <a:extLst>
              <a:ext uri="{FF2B5EF4-FFF2-40B4-BE49-F238E27FC236}">
                <a16:creationId xmlns:a16="http://schemas.microsoft.com/office/drawing/2014/main" id="{4740250F-4708-4178-8CF0-5124F1058F71}"/>
              </a:ext>
            </a:extLst>
          </p:cNvPr>
          <p:cNvSpPr/>
          <p:nvPr/>
        </p:nvSpPr>
        <p:spPr>
          <a:xfrm>
            <a:off x="6956457" y="5668103"/>
            <a:ext cx="4990278" cy="661849"/>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2035F31-0A46-4DE2-986D-D8C934DE4E01}"/>
              </a:ext>
            </a:extLst>
          </p:cNvPr>
          <p:cNvSpPr/>
          <p:nvPr/>
        </p:nvSpPr>
        <p:spPr>
          <a:xfrm>
            <a:off x="232363" y="1337508"/>
            <a:ext cx="11332771" cy="707886"/>
          </a:xfrm>
          <a:prstGeom prst="rect">
            <a:avLst/>
          </a:prstGeom>
        </p:spPr>
        <p:txBody>
          <a:bodyPr wrap="square">
            <a:spAutoFit/>
          </a:bodyPr>
          <a:lstStyle/>
          <a:p>
            <a:pPr algn="ctr"/>
            <a:r>
              <a:rPr lang="en-US" sz="2000" b="1" dirty="0"/>
              <a:t>Phenols are </a:t>
            </a:r>
            <a:r>
              <a:rPr lang="en-US" sz="2000" b="1" dirty="0">
                <a:solidFill>
                  <a:srgbClr val="00B0F0"/>
                </a:solidFill>
              </a:rPr>
              <a:t>weak acids</a:t>
            </a:r>
            <a:r>
              <a:rPr lang="en-US" sz="2000" b="1" dirty="0"/>
              <a:t>; they make litmus paper slightly </a:t>
            </a:r>
            <a:r>
              <a:rPr lang="en-US" sz="2000" b="1" dirty="0">
                <a:solidFill>
                  <a:srgbClr val="FF0000"/>
                </a:solidFill>
              </a:rPr>
              <a:t>red</a:t>
            </a:r>
            <a:r>
              <a:rPr lang="en-US" sz="2000" b="1" dirty="0"/>
              <a:t>;  they do not react with </a:t>
            </a:r>
            <a:r>
              <a:rPr lang="en-US" sz="2000" b="1" dirty="0">
                <a:solidFill>
                  <a:srgbClr val="00B0F0"/>
                </a:solidFill>
              </a:rPr>
              <a:t>sodium bicarbonate </a:t>
            </a:r>
            <a:r>
              <a:rPr lang="en-US" sz="2000" b="1" dirty="0"/>
              <a:t>(unlike carboxylic acids)</a:t>
            </a:r>
          </a:p>
        </p:txBody>
      </p:sp>
      <p:graphicFrame>
        <p:nvGraphicFramePr>
          <p:cNvPr id="10" name="Object 9">
            <a:extLst>
              <a:ext uri="{FF2B5EF4-FFF2-40B4-BE49-F238E27FC236}">
                <a16:creationId xmlns:a16="http://schemas.microsoft.com/office/drawing/2014/main" id="{F2FBF204-BF38-46A5-9B20-FAEC25B9F447}"/>
              </a:ext>
            </a:extLst>
          </p:cNvPr>
          <p:cNvGraphicFramePr>
            <a:graphicFrameLocks noChangeAspect="1"/>
          </p:cNvGraphicFramePr>
          <p:nvPr>
            <p:extLst>
              <p:ext uri="{D42A27DB-BD31-4B8C-83A1-F6EECF244321}">
                <p14:modId xmlns:p14="http://schemas.microsoft.com/office/powerpoint/2010/main" val="2643206940"/>
              </p:ext>
            </p:extLst>
          </p:nvPr>
        </p:nvGraphicFramePr>
        <p:xfrm>
          <a:off x="1489045" y="5682107"/>
          <a:ext cx="4886325" cy="887413"/>
        </p:xfrm>
        <a:graphic>
          <a:graphicData uri="http://schemas.openxmlformats.org/presentationml/2006/ole">
            <mc:AlternateContent xmlns:mc="http://schemas.openxmlformats.org/markup-compatibility/2006">
              <mc:Choice xmlns:v="urn:schemas-microsoft-com:vml" Requires="v">
                <p:oleObj spid="_x0000_s11860" name="CS ChemDraw Drawing" r:id="rId9" imgW="4885771" imgH="888172" progId="ChemDraw.Document.6.0">
                  <p:embed/>
                </p:oleObj>
              </mc:Choice>
              <mc:Fallback>
                <p:oleObj name="CS ChemDraw Drawing" r:id="rId9" imgW="4885771" imgH="888172" progId="ChemDraw.Document.6.0">
                  <p:embed/>
                  <p:pic>
                    <p:nvPicPr>
                      <p:cNvPr id="0" name=""/>
                      <p:cNvPicPr/>
                      <p:nvPr/>
                    </p:nvPicPr>
                    <p:blipFill>
                      <a:blip r:embed="rId10"/>
                      <a:stretch>
                        <a:fillRect/>
                      </a:stretch>
                    </p:blipFill>
                    <p:spPr>
                      <a:xfrm>
                        <a:off x="1489045" y="5682107"/>
                        <a:ext cx="4886325" cy="887413"/>
                      </a:xfrm>
                      <a:prstGeom prst="rect">
                        <a:avLst/>
                      </a:prstGeom>
                    </p:spPr>
                  </p:pic>
                </p:oleObj>
              </mc:Fallback>
            </mc:AlternateContent>
          </a:graphicData>
        </a:graphic>
      </p:graphicFrame>
    </p:spTree>
    <p:extLst>
      <p:ext uri="{BB962C8B-B14F-4D97-AF65-F5344CB8AC3E}">
        <p14:creationId xmlns:p14="http://schemas.microsoft.com/office/powerpoint/2010/main" val="4119164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6DAF39-D97F-41C1-A339-D9DB35AA8E20}"/>
              </a:ext>
            </a:extLst>
          </p:cNvPr>
          <p:cNvSpPr/>
          <p:nvPr/>
        </p:nvSpPr>
        <p:spPr>
          <a:xfrm>
            <a:off x="562155" y="1802292"/>
            <a:ext cx="11067690" cy="2651495"/>
          </a:xfrm>
          <a:prstGeom prst="rect">
            <a:avLst/>
          </a:prstGeom>
        </p:spPr>
        <p:txBody>
          <a:bodyPr wrap="squar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Pyridine is used for water-insoluble phenols</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Ferric Chloride test for Phenols</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Just as enols can form colored complexes with ferric ion, phenolate ions can as well. Therefore, this test is designed to convert the weakly acidic phenols to their conjugate base which can then complex with ferric ion. If the phenol is water soluble, add a few drops of 2.5% aqueous ferric chloride solution to a 3% aqueous solution of the phenol. A </a:t>
            </a:r>
            <a:r>
              <a:rPr lang="en-US"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deep red, green, or blue color</a:t>
            </a:r>
            <a:r>
              <a:rPr lang="en-US"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is positive. </a:t>
            </a:r>
            <a:r>
              <a:rPr lang="en-US"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If the phenol is not water soluble, dissolve 20 mg of the solid (or 1 drop of the liquid) in 1 mL of methylene chloride and add 1 drop of pyridine. Add 3 drops of 1% ferric chloride in methylene chloride. An intense color is a positive test. Use phenol as a known. Not all phenols will give a positive test.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1711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259AE-D386-47D4-B3C0-282A125BBC52}"/>
              </a:ext>
            </a:extLst>
          </p:cNvPr>
          <p:cNvSpPr txBox="1"/>
          <p:nvPr/>
        </p:nvSpPr>
        <p:spPr>
          <a:xfrm>
            <a:off x="3366118" y="418504"/>
            <a:ext cx="5459764"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(Phenols)</a:t>
            </a:r>
          </a:p>
        </p:txBody>
      </p:sp>
      <p:sp>
        <p:nvSpPr>
          <p:cNvPr id="5" name="Rectangle: Rounded Corners 4">
            <a:extLst>
              <a:ext uri="{FF2B5EF4-FFF2-40B4-BE49-F238E27FC236}">
                <a16:creationId xmlns:a16="http://schemas.microsoft.com/office/drawing/2014/main" id="{1B2A5885-7909-4EE4-8AB7-DA158AE6E29B}"/>
              </a:ext>
            </a:extLst>
          </p:cNvPr>
          <p:cNvSpPr/>
          <p:nvPr/>
        </p:nvSpPr>
        <p:spPr>
          <a:xfrm>
            <a:off x="5495162" y="2146098"/>
            <a:ext cx="5192786" cy="420323"/>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3CD27A4-4C4E-4E61-8C11-14AAD14E881E}"/>
              </a:ext>
            </a:extLst>
          </p:cNvPr>
          <p:cNvSpPr txBox="1"/>
          <p:nvPr/>
        </p:nvSpPr>
        <p:spPr>
          <a:xfrm>
            <a:off x="1226308" y="2140816"/>
            <a:ext cx="3827523" cy="400110"/>
          </a:xfrm>
          <a:prstGeom prst="rect">
            <a:avLst/>
          </a:prstGeom>
          <a:noFill/>
        </p:spPr>
        <p:txBody>
          <a:bodyPr wrap="none" rtlCol="0">
            <a:spAutoFit/>
          </a:bodyPr>
          <a:lstStyle/>
          <a:p>
            <a:r>
              <a:rPr lang="en-US" sz="2000" b="1" dirty="0">
                <a:solidFill>
                  <a:srgbClr val="7030A0"/>
                </a:solidFill>
              </a:rPr>
              <a:t>1.  Reaction with “bromine water”</a:t>
            </a:r>
          </a:p>
        </p:txBody>
      </p:sp>
      <p:sp>
        <p:nvSpPr>
          <p:cNvPr id="8" name="TextBox 7">
            <a:extLst>
              <a:ext uri="{FF2B5EF4-FFF2-40B4-BE49-F238E27FC236}">
                <a16:creationId xmlns:a16="http://schemas.microsoft.com/office/drawing/2014/main" id="{64FA8774-7307-49D7-A899-FC201BA97F0B}"/>
              </a:ext>
            </a:extLst>
          </p:cNvPr>
          <p:cNvSpPr txBox="1"/>
          <p:nvPr/>
        </p:nvSpPr>
        <p:spPr>
          <a:xfrm>
            <a:off x="1226308" y="4333409"/>
            <a:ext cx="4488729" cy="400110"/>
          </a:xfrm>
          <a:prstGeom prst="rect">
            <a:avLst/>
          </a:prstGeom>
          <a:noFill/>
        </p:spPr>
        <p:txBody>
          <a:bodyPr wrap="none" rtlCol="0">
            <a:spAutoFit/>
          </a:bodyPr>
          <a:lstStyle/>
          <a:p>
            <a:r>
              <a:rPr lang="en-US" sz="2000" b="1" dirty="0">
                <a:solidFill>
                  <a:srgbClr val="7030A0"/>
                </a:solidFill>
              </a:rPr>
              <a:t>2.  “Baeyer Test” - Reaction with  KMnO</a:t>
            </a:r>
            <a:r>
              <a:rPr lang="en-US" sz="2000" b="1" baseline="-25000" dirty="0">
                <a:solidFill>
                  <a:srgbClr val="7030A0"/>
                </a:solidFill>
              </a:rPr>
              <a:t>4</a:t>
            </a:r>
          </a:p>
        </p:txBody>
      </p:sp>
      <p:graphicFrame>
        <p:nvGraphicFramePr>
          <p:cNvPr id="7" name="Object 6">
            <a:extLst>
              <a:ext uri="{FF2B5EF4-FFF2-40B4-BE49-F238E27FC236}">
                <a16:creationId xmlns:a16="http://schemas.microsoft.com/office/drawing/2014/main" id="{C306905B-3122-4E1F-AF36-9F9316C39B86}"/>
              </a:ext>
            </a:extLst>
          </p:cNvPr>
          <p:cNvGraphicFramePr>
            <a:graphicFrameLocks noChangeAspect="1"/>
          </p:cNvGraphicFramePr>
          <p:nvPr>
            <p:extLst>
              <p:ext uri="{D42A27DB-BD31-4B8C-83A1-F6EECF244321}">
                <p14:modId xmlns:p14="http://schemas.microsoft.com/office/powerpoint/2010/main" val="4164039830"/>
              </p:ext>
            </p:extLst>
          </p:nvPr>
        </p:nvGraphicFramePr>
        <p:xfrm>
          <a:off x="2172647" y="4899443"/>
          <a:ext cx="7847126" cy="1540053"/>
        </p:xfrm>
        <a:graphic>
          <a:graphicData uri="http://schemas.openxmlformats.org/presentationml/2006/ole">
            <mc:AlternateContent xmlns:mc="http://schemas.openxmlformats.org/markup-compatibility/2006">
              <mc:Choice xmlns:v="urn:schemas-microsoft-com:vml" Requires="v">
                <p:oleObj spid="_x0000_s13698" name="CS ChemDraw Drawing" r:id="rId3" imgW="6276943" imgH="1232603" progId="ChemDraw.Document.6.0">
                  <p:embed/>
                </p:oleObj>
              </mc:Choice>
              <mc:Fallback>
                <p:oleObj name="CS ChemDraw Drawing" r:id="rId3" imgW="6276943" imgH="1232603" progId="ChemDraw.Document.6.0">
                  <p:embed/>
                  <p:pic>
                    <p:nvPicPr>
                      <p:cNvPr id="7" name="Object 6">
                        <a:extLst>
                          <a:ext uri="{FF2B5EF4-FFF2-40B4-BE49-F238E27FC236}">
                            <a16:creationId xmlns:a16="http://schemas.microsoft.com/office/drawing/2014/main" id="{C306905B-3122-4E1F-AF36-9F9316C39B86}"/>
                          </a:ext>
                        </a:extLst>
                      </p:cNvPr>
                      <p:cNvPicPr/>
                      <p:nvPr/>
                    </p:nvPicPr>
                    <p:blipFill>
                      <a:blip r:embed="rId4"/>
                      <a:stretch>
                        <a:fillRect/>
                      </a:stretch>
                    </p:blipFill>
                    <p:spPr>
                      <a:xfrm>
                        <a:off x="2172647" y="4899443"/>
                        <a:ext cx="7847126" cy="1540053"/>
                      </a:xfrm>
                      <a:prstGeom prst="rect">
                        <a:avLst/>
                      </a:prstGeom>
                    </p:spPr>
                  </p:pic>
                </p:oleObj>
              </mc:Fallback>
            </mc:AlternateContent>
          </a:graphicData>
        </a:graphic>
      </p:graphicFrame>
      <p:graphicFrame>
        <p:nvGraphicFramePr>
          <p:cNvPr id="2" name="Object 1">
            <a:extLst>
              <a:ext uri="{FF2B5EF4-FFF2-40B4-BE49-F238E27FC236}">
                <a16:creationId xmlns:a16="http://schemas.microsoft.com/office/drawing/2014/main" id="{FC55BB37-603D-4356-8B61-AAC6FC321CDE}"/>
              </a:ext>
            </a:extLst>
          </p:cNvPr>
          <p:cNvGraphicFramePr>
            <a:graphicFrameLocks noChangeAspect="1"/>
          </p:cNvGraphicFramePr>
          <p:nvPr>
            <p:extLst>
              <p:ext uri="{D42A27DB-BD31-4B8C-83A1-F6EECF244321}">
                <p14:modId xmlns:p14="http://schemas.microsoft.com/office/powerpoint/2010/main" val="3149686701"/>
              </p:ext>
            </p:extLst>
          </p:nvPr>
        </p:nvGraphicFramePr>
        <p:xfrm>
          <a:off x="2312000" y="2771340"/>
          <a:ext cx="6806073" cy="1433562"/>
        </p:xfrm>
        <a:graphic>
          <a:graphicData uri="http://schemas.openxmlformats.org/presentationml/2006/ole">
            <mc:AlternateContent xmlns:mc="http://schemas.openxmlformats.org/markup-compatibility/2006">
              <mc:Choice xmlns:v="urn:schemas-microsoft-com:vml" Requires="v">
                <p:oleObj spid="_x0000_s13699" name="CS ChemDraw Drawing" r:id="rId5" imgW="5644509" imgH="1189741" progId="ChemDraw.Document.6.0">
                  <p:embed/>
                </p:oleObj>
              </mc:Choice>
              <mc:Fallback>
                <p:oleObj name="CS ChemDraw Drawing" r:id="rId5" imgW="5644509" imgH="1189741" progId="ChemDraw.Document.6.0">
                  <p:embed/>
                  <p:pic>
                    <p:nvPicPr>
                      <p:cNvPr id="0" name=""/>
                      <p:cNvPicPr/>
                      <p:nvPr/>
                    </p:nvPicPr>
                    <p:blipFill>
                      <a:blip r:embed="rId6"/>
                      <a:stretch>
                        <a:fillRect/>
                      </a:stretch>
                    </p:blipFill>
                    <p:spPr>
                      <a:xfrm>
                        <a:off x="2312000" y="2771340"/>
                        <a:ext cx="6806073" cy="1433562"/>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48A52FA5-0446-48CD-B517-E70E4D79ADF4}"/>
              </a:ext>
            </a:extLst>
          </p:cNvPr>
          <p:cNvSpPr/>
          <p:nvPr/>
        </p:nvSpPr>
        <p:spPr>
          <a:xfrm>
            <a:off x="5782438" y="2171594"/>
            <a:ext cx="4905510" cy="369332"/>
          </a:xfrm>
          <a:prstGeom prst="rect">
            <a:avLst/>
          </a:prstGeom>
        </p:spPr>
        <p:txBody>
          <a:bodyPr wrap="none">
            <a:spAutoFit/>
          </a:bodyPr>
          <a:lstStyle/>
          <a:p>
            <a:r>
              <a:rPr lang="en-US" dirty="0">
                <a:solidFill>
                  <a:srgbClr val="0070C0"/>
                </a:solidFill>
              </a:rPr>
              <a:t>https://www.youtube.com/watch?v=i98oppx7E-M</a:t>
            </a:r>
          </a:p>
        </p:txBody>
      </p:sp>
      <p:sp>
        <p:nvSpPr>
          <p:cNvPr id="6" name="TextBox 5">
            <a:extLst>
              <a:ext uri="{FF2B5EF4-FFF2-40B4-BE49-F238E27FC236}">
                <a16:creationId xmlns:a16="http://schemas.microsoft.com/office/drawing/2014/main" id="{F215A8C0-AA72-4547-823F-5BD938350F9B}"/>
              </a:ext>
            </a:extLst>
          </p:cNvPr>
          <p:cNvSpPr txBox="1"/>
          <p:nvPr/>
        </p:nvSpPr>
        <p:spPr>
          <a:xfrm>
            <a:off x="8091555" y="5867768"/>
            <a:ext cx="2392899" cy="369332"/>
          </a:xfrm>
          <a:prstGeom prst="rect">
            <a:avLst/>
          </a:prstGeom>
          <a:noFill/>
        </p:spPr>
        <p:txBody>
          <a:bodyPr wrap="none" rtlCol="0">
            <a:spAutoFit/>
          </a:bodyPr>
          <a:lstStyle/>
          <a:p>
            <a:r>
              <a:rPr lang="en-US" dirty="0">
                <a:solidFill>
                  <a:srgbClr val="FF0000"/>
                </a:solidFill>
              </a:rPr>
              <a:t>False positive: Baer test</a:t>
            </a:r>
          </a:p>
        </p:txBody>
      </p:sp>
    </p:spTree>
    <p:extLst>
      <p:ext uri="{BB962C8B-B14F-4D97-AF65-F5344CB8AC3E}">
        <p14:creationId xmlns:p14="http://schemas.microsoft.com/office/powerpoint/2010/main" val="163912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259AE-D386-47D4-B3C0-282A125BBC52}"/>
              </a:ext>
            </a:extLst>
          </p:cNvPr>
          <p:cNvSpPr txBox="1"/>
          <p:nvPr/>
        </p:nvSpPr>
        <p:spPr>
          <a:xfrm>
            <a:off x="3285320" y="50515"/>
            <a:ext cx="5459764"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(Phenols)</a:t>
            </a:r>
          </a:p>
        </p:txBody>
      </p:sp>
      <p:sp>
        <p:nvSpPr>
          <p:cNvPr id="5" name="Rectangle: Rounded Corners 4">
            <a:extLst>
              <a:ext uri="{FF2B5EF4-FFF2-40B4-BE49-F238E27FC236}">
                <a16:creationId xmlns:a16="http://schemas.microsoft.com/office/drawing/2014/main" id="{1B2A5885-7909-4EE4-8AB7-DA158AE6E29B}"/>
              </a:ext>
            </a:extLst>
          </p:cNvPr>
          <p:cNvSpPr/>
          <p:nvPr/>
        </p:nvSpPr>
        <p:spPr>
          <a:xfrm>
            <a:off x="3412011" y="2017934"/>
            <a:ext cx="5487681" cy="646331"/>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3C5C5F3-4587-4E54-8BEC-54E991262661}"/>
              </a:ext>
            </a:extLst>
          </p:cNvPr>
          <p:cNvSpPr txBox="1"/>
          <p:nvPr/>
        </p:nvSpPr>
        <p:spPr>
          <a:xfrm>
            <a:off x="3437116" y="1252670"/>
            <a:ext cx="5514651" cy="523220"/>
          </a:xfrm>
          <a:prstGeom prst="rect">
            <a:avLst/>
          </a:prstGeom>
          <a:noFill/>
        </p:spPr>
        <p:txBody>
          <a:bodyPr wrap="none" rtlCol="0">
            <a:spAutoFit/>
          </a:bodyPr>
          <a:lstStyle/>
          <a:p>
            <a:r>
              <a:rPr lang="en-US" sz="2800" b="1" dirty="0">
                <a:solidFill>
                  <a:srgbClr val="7030A0"/>
                </a:solidFill>
              </a:rPr>
              <a:t>Liebermann-nitroso Test for Phenol </a:t>
            </a:r>
          </a:p>
        </p:txBody>
      </p:sp>
      <p:sp>
        <p:nvSpPr>
          <p:cNvPr id="10" name="Rectangle 9">
            <a:extLst>
              <a:ext uri="{FF2B5EF4-FFF2-40B4-BE49-F238E27FC236}">
                <a16:creationId xmlns:a16="http://schemas.microsoft.com/office/drawing/2014/main" id="{67347E4D-FE43-4FEE-91A0-BAFAF252D48A}"/>
              </a:ext>
            </a:extLst>
          </p:cNvPr>
          <p:cNvSpPr/>
          <p:nvPr/>
        </p:nvSpPr>
        <p:spPr>
          <a:xfrm>
            <a:off x="3660712" y="1997337"/>
            <a:ext cx="4990277" cy="646331"/>
          </a:xfrm>
          <a:prstGeom prst="rect">
            <a:avLst/>
          </a:prstGeom>
        </p:spPr>
        <p:txBody>
          <a:bodyPr wrap="none">
            <a:spAutoFit/>
          </a:bodyPr>
          <a:lstStyle/>
          <a:p>
            <a:r>
              <a:rPr lang="en-US" dirty="0">
                <a:hlinkClick r:id="rId3"/>
              </a:rPr>
              <a:t>https://www.youtube.com/watch?v=HSGlfbV7W84</a:t>
            </a:r>
            <a:endParaRPr lang="en-US" dirty="0"/>
          </a:p>
          <a:p>
            <a:pPr algn="ctr"/>
            <a:r>
              <a:rPr lang="en-US" dirty="0"/>
              <a:t>    watch at 2:00 min</a:t>
            </a:r>
          </a:p>
        </p:txBody>
      </p:sp>
      <p:graphicFrame>
        <p:nvGraphicFramePr>
          <p:cNvPr id="13" name="Object 12">
            <a:extLst>
              <a:ext uri="{FF2B5EF4-FFF2-40B4-BE49-F238E27FC236}">
                <a16:creationId xmlns:a16="http://schemas.microsoft.com/office/drawing/2014/main" id="{0C4E86E1-B909-4295-9439-75AACFC96DC1}"/>
              </a:ext>
            </a:extLst>
          </p:cNvPr>
          <p:cNvGraphicFramePr>
            <a:graphicFrameLocks noChangeAspect="1"/>
          </p:cNvGraphicFramePr>
          <p:nvPr>
            <p:extLst>
              <p:ext uri="{D42A27DB-BD31-4B8C-83A1-F6EECF244321}">
                <p14:modId xmlns:p14="http://schemas.microsoft.com/office/powerpoint/2010/main" val="3193593360"/>
              </p:ext>
            </p:extLst>
          </p:nvPr>
        </p:nvGraphicFramePr>
        <p:xfrm>
          <a:off x="2150316" y="2885712"/>
          <a:ext cx="7729771" cy="3820911"/>
        </p:xfrm>
        <a:graphic>
          <a:graphicData uri="http://schemas.openxmlformats.org/presentationml/2006/ole">
            <mc:AlternateContent xmlns:mc="http://schemas.openxmlformats.org/markup-compatibility/2006">
              <mc:Choice xmlns:v="urn:schemas-microsoft-com:vml" Requires="v">
                <p:oleObj spid="_x0000_s14517" name="CS ChemDraw Drawing" r:id="rId4" imgW="6278472" imgH="3104163" progId="ChemDraw.Document.6.0">
                  <p:embed/>
                </p:oleObj>
              </mc:Choice>
              <mc:Fallback>
                <p:oleObj name="CS ChemDraw Drawing" r:id="rId4" imgW="6278472" imgH="3104163" progId="ChemDraw.Document.6.0">
                  <p:embed/>
                  <p:pic>
                    <p:nvPicPr>
                      <p:cNvPr id="0" name=""/>
                      <p:cNvPicPr/>
                      <p:nvPr/>
                    </p:nvPicPr>
                    <p:blipFill>
                      <a:blip r:embed="rId5"/>
                      <a:stretch>
                        <a:fillRect/>
                      </a:stretch>
                    </p:blipFill>
                    <p:spPr>
                      <a:xfrm>
                        <a:off x="2150316" y="2885712"/>
                        <a:ext cx="7729771" cy="3820911"/>
                      </a:xfrm>
                      <a:prstGeom prst="rect">
                        <a:avLst/>
                      </a:prstGeom>
                    </p:spPr>
                  </p:pic>
                </p:oleObj>
              </mc:Fallback>
            </mc:AlternateContent>
          </a:graphicData>
        </a:graphic>
      </p:graphicFrame>
    </p:spTree>
    <p:extLst>
      <p:ext uri="{BB962C8B-B14F-4D97-AF65-F5344CB8AC3E}">
        <p14:creationId xmlns:p14="http://schemas.microsoft.com/office/powerpoint/2010/main" val="1354038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8259AE-D386-47D4-B3C0-282A125BBC52}"/>
              </a:ext>
            </a:extLst>
          </p:cNvPr>
          <p:cNvSpPr txBox="1"/>
          <p:nvPr/>
        </p:nvSpPr>
        <p:spPr>
          <a:xfrm>
            <a:off x="2344126" y="454485"/>
            <a:ext cx="6855596"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(Alcohols and Phenols – </a:t>
            </a:r>
            <a:r>
              <a:rPr lang="en-US" sz="3200" b="1" i="1" u="sng" dirty="0">
                <a:solidFill>
                  <a:srgbClr val="7030A0"/>
                </a:solidFill>
              </a:rPr>
              <a:t>common tests</a:t>
            </a:r>
            <a:r>
              <a:rPr lang="en-US" sz="3200" b="1" dirty="0">
                <a:solidFill>
                  <a:srgbClr val="0070C0"/>
                </a:solidFill>
              </a:rPr>
              <a:t>)</a:t>
            </a:r>
          </a:p>
        </p:txBody>
      </p:sp>
      <p:sp>
        <p:nvSpPr>
          <p:cNvPr id="4" name="TextBox 3">
            <a:extLst>
              <a:ext uri="{FF2B5EF4-FFF2-40B4-BE49-F238E27FC236}">
                <a16:creationId xmlns:a16="http://schemas.microsoft.com/office/drawing/2014/main" id="{93CD27A4-4C4E-4E61-8C11-14AAD14E881E}"/>
              </a:ext>
            </a:extLst>
          </p:cNvPr>
          <p:cNvSpPr txBox="1"/>
          <p:nvPr/>
        </p:nvSpPr>
        <p:spPr>
          <a:xfrm>
            <a:off x="1150807" y="2195675"/>
            <a:ext cx="3583930" cy="400110"/>
          </a:xfrm>
          <a:prstGeom prst="rect">
            <a:avLst/>
          </a:prstGeom>
          <a:noFill/>
        </p:spPr>
        <p:txBody>
          <a:bodyPr wrap="none" rtlCol="0">
            <a:spAutoFit/>
          </a:bodyPr>
          <a:lstStyle/>
          <a:p>
            <a:r>
              <a:rPr lang="en-US" sz="2000" b="1" dirty="0">
                <a:solidFill>
                  <a:srgbClr val="7030A0"/>
                </a:solidFill>
              </a:rPr>
              <a:t>1.  Reaction with acetyl chloride</a:t>
            </a:r>
          </a:p>
        </p:txBody>
      </p:sp>
      <p:sp>
        <p:nvSpPr>
          <p:cNvPr id="8" name="TextBox 7">
            <a:extLst>
              <a:ext uri="{FF2B5EF4-FFF2-40B4-BE49-F238E27FC236}">
                <a16:creationId xmlns:a16="http://schemas.microsoft.com/office/drawing/2014/main" id="{64FA8774-7307-49D7-A899-FC201BA97F0B}"/>
              </a:ext>
            </a:extLst>
          </p:cNvPr>
          <p:cNvSpPr txBox="1"/>
          <p:nvPr/>
        </p:nvSpPr>
        <p:spPr>
          <a:xfrm>
            <a:off x="1150807" y="4244259"/>
            <a:ext cx="3543406" cy="400110"/>
          </a:xfrm>
          <a:prstGeom prst="rect">
            <a:avLst/>
          </a:prstGeom>
          <a:noFill/>
        </p:spPr>
        <p:txBody>
          <a:bodyPr wrap="none" rtlCol="0">
            <a:spAutoFit/>
          </a:bodyPr>
          <a:lstStyle/>
          <a:p>
            <a:r>
              <a:rPr lang="en-US" sz="2000" b="1" dirty="0">
                <a:solidFill>
                  <a:srgbClr val="7030A0"/>
                </a:solidFill>
              </a:rPr>
              <a:t>2.  Ceric ammonium nitrate test</a:t>
            </a:r>
            <a:endParaRPr lang="en-US" sz="2000" b="1" baseline="-25000" dirty="0">
              <a:solidFill>
                <a:srgbClr val="7030A0"/>
              </a:solidFill>
            </a:endParaRPr>
          </a:p>
        </p:txBody>
      </p:sp>
      <p:graphicFrame>
        <p:nvGraphicFramePr>
          <p:cNvPr id="9" name="Object 8">
            <a:extLst>
              <a:ext uri="{FF2B5EF4-FFF2-40B4-BE49-F238E27FC236}">
                <a16:creationId xmlns:a16="http://schemas.microsoft.com/office/drawing/2014/main" id="{8952FBF0-4392-4A36-9E96-3D87E99D1CF6}"/>
              </a:ext>
            </a:extLst>
          </p:cNvPr>
          <p:cNvGraphicFramePr>
            <a:graphicFrameLocks noChangeAspect="1"/>
          </p:cNvGraphicFramePr>
          <p:nvPr>
            <p:extLst>
              <p:ext uri="{D42A27DB-BD31-4B8C-83A1-F6EECF244321}">
                <p14:modId xmlns:p14="http://schemas.microsoft.com/office/powerpoint/2010/main" val="897340322"/>
              </p:ext>
            </p:extLst>
          </p:nvPr>
        </p:nvGraphicFramePr>
        <p:xfrm>
          <a:off x="1150807" y="2887544"/>
          <a:ext cx="9320525" cy="935777"/>
        </p:xfrm>
        <a:graphic>
          <a:graphicData uri="http://schemas.openxmlformats.org/presentationml/2006/ole">
            <mc:AlternateContent xmlns:mc="http://schemas.openxmlformats.org/markup-compatibility/2006">
              <mc:Choice xmlns:v="urn:schemas-microsoft-com:vml" Requires="v">
                <p:oleObj spid="_x0000_s12669" name="CS ChemDraw Drawing" r:id="rId3" imgW="6356150" imgH="638039" progId="ChemDraw.Document.6.0">
                  <p:embed/>
                </p:oleObj>
              </mc:Choice>
              <mc:Fallback>
                <p:oleObj name="CS ChemDraw Drawing" r:id="rId3" imgW="6356150" imgH="638039" progId="ChemDraw.Document.6.0">
                  <p:embed/>
                  <p:pic>
                    <p:nvPicPr>
                      <p:cNvPr id="0" name=""/>
                      <p:cNvPicPr/>
                      <p:nvPr/>
                    </p:nvPicPr>
                    <p:blipFill>
                      <a:blip r:embed="rId4"/>
                      <a:stretch>
                        <a:fillRect/>
                      </a:stretch>
                    </p:blipFill>
                    <p:spPr>
                      <a:xfrm>
                        <a:off x="1150807" y="2887544"/>
                        <a:ext cx="9320525" cy="93577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543B7925-680D-4072-BD06-5C03D1C48BA7}"/>
              </a:ext>
            </a:extLst>
          </p:cNvPr>
          <p:cNvCxnSpPr>
            <a:cxnSpLocks/>
          </p:cNvCxnSpPr>
          <p:nvPr/>
        </p:nvCxnSpPr>
        <p:spPr>
          <a:xfrm flipH="1">
            <a:off x="10181197" y="3429000"/>
            <a:ext cx="529694" cy="0"/>
          </a:xfrm>
          <a:prstGeom prst="line">
            <a:avLst/>
          </a:prstGeom>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0481455B-0124-4B8C-B858-9AB8B8248636}"/>
              </a:ext>
            </a:extLst>
          </p:cNvPr>
          <p:cNvSpPr txBox="1"/>
          <p:nvPr/>
        </p:nvSpPr>
        <p:spPr>
          <a:xfrm>
            <a:off x="10710891" y="2970795"/>
            <a:ext cx="1122102" cy="954107"/>
          </a:xfrm>
          <a:prstGeom prst="rect">
            <a:avLst/>
          </a:prstGeom>
          <a:noFill/>
        </p:spPr>
        <p:txBody>
          <a:bodyPr wrap="none" rtlCol="0">
            <a:spAutoFit/>
          </a:bodyPr>
          <a:lstStyle/>
          <a:p>
            <a:pPr algn="ctr"/>
            <a:r>
              <a:rPr lang="en-US" sz="1400" dirty="0">
                <a:solidFill>
                  <a:srgbClr val="008000"/>
                </a:solidFill>
              </a:rPr>
              <a:t>White fumes</a:t>
            </a:r>
          </a:p>
          <a:p>
            <a:pPr algn="ctr"/>
            <a:r>
              <a:rPr lang="en-US" sz="1400" dirty="0">
                <a:solidFill>
                  <a:srgbClr val="008000"/>
                </a:solidFill>
              </a:rPr>
              <a:t>intensified </a:t>
            </a:r>
          </a:p>
          <a:p>
            <a:pPr algn="ctr"/>
            <a:r>
              <a:rPr lang="en-US" sz="1400" dirty="0">
                <a:solidFill>
                  <a:srgbClr val="008000"/>
                </a:solidFill>
              </a:rPr>
              <a:t>by ammonia</a:t>
            </a:r>
          </a:p>
          <a:p>
            <a:pPr algn="ctr"/>
            <a:r>
              <a:rPr lang="en-US" sz="1400" dirty="0">
                <a:solidFill>
                  <a:srgbClr val="008000"/>
                </a:solidFill>
              </a:rPr>
              <a:t>solution</a:t>
            </a:r>
          </a:p>
        </p:txBody>
      </p:sp>
      <p:graphicFrame>
        <p:nvGraphicFramePr>
          <p:cNvPr id="5" name="Object 4">
            <a:extLst>
              <a:ext uri="{FF2B5EF4-FFF2-40B4-BE49-F238E27FC236}">
                <a16:creationId xmlns:a16="http://schemas.microsoft.com/office/drawing/2014/main" id="{85CAA324-B57C-4869-8EB8-65B2F86667C4}"/>
              </a:ext>
            </a:extLst>
          </p:cNvPr>
          <p:cNvGraphicFramePr>
            <a:graphicFrameLocks noChangeAspect="1"/>
          </p:cNvGraphicFramePr>
          <p:nvPr>
            <p:extLst>
              <p:ext uri="{D42A27DB-BD31-4B8C-83A1-F6EECF244321}">
                <p14:modId xmlns:p14="http://schemas.microsoft.com/office/powerpoint/2010/main" val="3256451792"/>
              </p:ext>
            </p:extLst>
          </p:nvPr>
        </p:nvGraphicFramePr>
        <p:xfrm>
          <a:off x="1341425" y="4809939"/>
          <a:ext cx="9509149" cy="1329689"/>
        </p:xfrm>
        <a:graphic>
          <a:graphicData uri="http://schemas.openxmlformats.org/presentationml/2006/ole">
            <mc:AlternateContent xmlns:mc="http://schemas.openxmlformats.org/markup-compatibility/2006">
              <mc:Choice xmlns:v="urn:schemas-microsoft-com:vml" Requires="v">
                <p:oleObj spid="_x0000_s12670" name="CS ChemDraw Drawing" r:id="rId5" imgW="6449119" imgH="901949" progId="ChemDraw.Document.6.0">
                  <p:embed/>
                </p:oleObj>
              </mc:Choice>
              <mc:Fallback>
                <p:oleObj name="CS ChemDraw Drawing" r:id="rId5" imgW="6449119" imgH="901949" progId="ChemDraw.Document.6.0">
                  <p:embed/>
                  <p:pic>
                    <p:nvPicPr>
                      <p:cNvPr id="0" name=""/>
                      <p:cNvPicPr/>
                      <p:nvPr/>
                    </p:nvPicPr>
                    <p:blipFill>
                      <a:blip r:embed="rId6"/>
                      <a:stretch>
                        <a:fillRect/>
                      </a:stretch>
                    </p:blipFill>
                    <p:spPr>
                      <a:xfrm>
                        <a:off x="1341425" y="4809939"/>
                        <a:ext cx="9509149" cy="1329689"/>
                      </a:xfrm>
                      <a:prstGeom prst="rect">
                        <a:avLst/>
                      </a:prstGeom>
                    </p:spPr>
                  </p:pic>
                </p:oleObj>
              </mc:Fallback>
            </mc:AlternateContent>
          </a:graphicData>
        </a:graphic>
      </p:graphicFrame>
    </p:spTree>
    <p:extLst>
      <p:ext uri="{BB962C8B-B14F-4D97-AF65-F5344CB8AC3E}">
        <p14:creationId xmlns:p14="http://schemas.microsoft.com/office/powerpoint/2010/main" val="4015975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2721179" y="31664"/>
            <a:ext cx="6028189" cy="1200329"/>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2800" b="1" dirty="0">
                <a:solidFill>
                  <a:srgbClr val="0070C0"/>
                </a:solidFill>
              </a:rPr>
              <a:t>(aldehydes and ketones – 2,4-DNP test)</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519031" y="2153549"/>
            <a:ext cx="11529270" cy="830997"/>
          </a:xfrm>
          <a:prstGeom prst="rect">
            <a:avLst/>
          </a:prstGeom>
          <a:noFill/>
        </p:spPr>
        <p:txBody>
          <a:bodyPr wrap="square" rtlCol="0">
            <a:spAutoFit/>
          </a:bodyPr>
          <a:lstStyle/>
          <a:p>
            <a:pPr algn="ctr"/>
            <a:r>
              <a:rPr lang="en-US" sz="2400" b="1" dirty="0">
                <a:solidFill>
                  <a:srgbClr val="002060"/>
                </a:solidFill>
              </a:rPr>
              <a:t>“The carbonyl compounds (</a:t>
            </a:r>
            <a:r>
              <a:rPr lang="en-US" sz="2400" b="1" dirty="0">
                <a:solidFill>
                  <a:srgbClr val="00B0F0"/>
                </a:solidFill>
              </a:rPr>
              <a:t>aldehydes and ketone</a:t>
            </a:r>
            <a:r>
              <a:rPr lang="en-US" sz="2400" b="1" dirty="0">
                <a:solidFill>
                  <a:srgbClr val="002060"/>
                </a:solidFill>
              </a:rPr>
              <a:t>) react with </a:t>
            </a:r>
          </a:p>
          <a:p>
            <a:pPr algn="ctr"/>
            <a:r>
              <a:rPr lang="en-US" sz="2400" b="1" i="1" dirty="0">
                <a:solidFill>
                  <a:srgbClr val="7030A0"/>
                </a:solidFill>
              </a:rPr>
              <a:t>2,4-dinitrophenylhydrazine </a:t>
            </a:r>
            <a:r>
              <a:rPr lang="en-US" sz="2400" b="1" dirty="0">
                <a:solidFill>
                  <a:srgbClr val="7030A0"/>
                </a:solidFill>
              </a:rPr>
              <a:t>(</a:t>
            </a:r>
            <a:r>
              <a:rPr lang="en-US" sz="2400" b="1" i="1" u="sng" dirty="0">
                <a:solidFill>
                  <a:srgbClr val="7030A0"/>
                </a:solidFill>
              </a:rPr>
              <a:t>2,4-DNP</a:t>
            </a:r>
            <a:r>
              <a:rPr lang="en-US" sz="2400" b="1" dirty="0">
                <a:solidFill>
                  <a:srgbClr val="7030A0"/>
                </a:solidFill>
              </a:rPr>
              <a:t>)</a:t>
            </a:r>
            <a:r>
              <a:rPr lang="en-US" sz="2400" b="1" dirty="0">
                <a:solidFill>
                  <a:srgbClr val="002060"/>
                </a:solidFill>
              </a:rPr>
              <a:t> to give </a:t>
            </a:r>
            <a:r>
              <a:rPr lang="en-US" sz="2400" b="1" i="1" dirty="0">
                <a:solidFill>
                  <a:srgbClr val="7030A0"/>
                </a:solidFill>
              </a:rPr>
              <a:t>brightly colored ppts of </a:t>
            </a:r>
            <a:r>
              <a:rPr lang="en-US" sz="2400" b="1" i="1" dirty="0" err="1">
                <a:solidFill>
                  <a:srgbClr val="7030A0"/>
                </a:solidFill>
              </a:rPr>
              <a:t>hydrazones</a:t>
            </a:r>
            <a:r>
              <a:rPr lang="en-US" sz="2400" b="1" dirty="0">
                <a:solidFill>
                  <a:srgbClr val="002060"/>
                </a:solidFill>
              </a:rPr>
              <a:t>!” </a:t>
            </a:r>
          </a:p>
        </p:txBody>
      </p:sp>
      <p:sp>
        <p:nvSpPr>
          <p:cNvPr id="13" name="Rectangle: Rounded Corners 12">
            <a:extLst>
              <a:ext uri="{FF2B5EF4-FFF2-40B4-BE49-F238E27FC236}">
                <a16:creationId xmlns:a16="http://schemas.microsoft.com/office/drawing/2014/main" id="{B3D066E8-B2E9-46D7-B34D-7CD29812E114}"/>
              </a:ext>
            </a:extLst>
          </p:cNvPr>
          <p:cNvSpPr/>
          <p:nvPr/>
        </p:nvSpPr>
        <p:spPr>
          <a:xfrm>
            <a:off x="3305262" y="1325005"/>
            <a:ext cx="4974672" cy="601892"/>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5" name="Object 4">
            <a:extLst>
              <a:ext uri="{FF2B5EF4-FFF2-40B4-BE49-F238E27FC236}">
                <a16:creationId xmlns:a16="http://schemas.microsoft.com/office/drawing/2014/main" id="{42F96502-46F4-4C81-9CBD-9B9CCC9EE629}"/>
              </a:ext>
            </a:extLst>
          </p:cNvPr>
          <p:cNvGraphicFramePr>
            <a:graphicFrameLocks noChangeAspect="1"/>
          </p:cNvGraphicFramePr>
          <p:nvPr>
            <p:extLst>
              <p:ext uri="{D42A27DB-BD31-4B8C-83A1-F6EECF244321}">
                <p14:modId xmlns:p14="http://schemas.microsoft.com/office/powerpoint/2010/main" val="3000064902"/>
              </p:ext>
            </p:extLst>
          </p:nvPr>
        </p:nvGraphicFramePr>
        <p:xfrm>
          <a:off x="1697937" y="3164651"/>
          <a:ext cx="8796125" cy="3387151"/>
        </p:xfrm>
        <a:graphic>
          <a:graphicData uri="http://schemas.openxmlformats.org/presentationml/2006/ole">
            <mc:AlternateContent xmlns:mc="http://schemas.openxmlformats.org/markup-compatibility/2006">
              <mc:Choice xmlns:v="urn:schemas-microsoft-com:vml" Requires="v">
                <p:oleObj spid="_x0000_s5365" name="CS ChemDraw Drawing" r:id="rId3" imgW="6402023" imgH="2465512" progId="ChemDraw.Document.6.0">
                  <p:embed/>
                </p:oleObj>
              </mc:Choice>
              <mc:Fallback>
                <p:oleObj name="CS ChemDraw Drawing" r:id="rId3" imgW="6402023" imgH="2465512" progId="ChemDraw.Document.6.0">
                  <p:embed/>
                  <p:pic>
                    <p:nvPicPr>
                      <p:cNvPr id="0" name=""/>
                      <p:cNvPicPr/>
                      <p:nvPr/>
                    </p:nvPicPr>
                    <p:blipFill>
                      <a:blip r:embed="rId4"/>
                      <a:stretch>
                        <a:fillRect/>
                      </a:stretch>
                    </p:blipFill>
                    <p:spPr>
                      <a:xfrm>
                        <a:off x="1697937" y="3164651"/>
                        <a:ext cx="8796125" cy="3387151"/>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95481A13-E5AD-4292-A9D0-81DA24896AF0}"/>
              </a:ext>
            </a:extLst>
          </p:cNvPr>
          <p:cNvSpPr/>
          <p:nvPr/>
        </p:nvSpPr>
        <p:spPr>
          <a:xfrm>
            <a:off x="3352175" y="1315966"/>
            <a:ext cx="4927759" cy="646331"/>
          </a:xfrm>
          <a:prstGeom prst="rect">
            <a:avLst/>
          </a:prstGeom>
        </p:spPr>
        <p:txBody>
          <a:bodyPr wrap="none">
            <a:spAutoFit/>
          </a:bodyPr>
          <a:lstStyle/>
          <a:p>
            <a:r>
              <a:rPr lang="en-US" dirty="0">
                <a:hlinkClick r:id="rId5"/>
              </a:rPr>
              <a:t>https://www.youtube.com/watch?v=YHhCFIsYbuQ</a:t>
            </a:r>
            <a:endParaRPr lang="en-US" dirty="0"/>
          </a:p>
          <a:p>
            <a:endParaRPr lang="en-US" dirty="0"/>
          </a:p>
        </p:txBody>
      </p:sp>
      <p:sp>
        <p:nvSpPr>
          <p:cNvPr id="11" name="TextBox 10">
            <a:extLst>
              <a:ext uri="{FF2B5EF4-FFF2-40B4-BE49-F238E27FC236}">
                <a16:creationId xmlns:a16="http://schemas.microsoft.com/office/drawing/2014/main" id="{C72DAF93-75B7-41E7-B8EF-65F617A9AF0E}"/>
              </a:ext>
            </a:extLst>
          </p:cNvPr>
          <p:cNvSpPr txBox="1"/>
          <p:nvPr/>
        </p:nvSpPr>
        <p:spPr>
          <a:xfrm>
            <a:off x="4778928" y="1603730"/>
            <a:ext cx="2097248" cy="369332"/>
          </a:xfrm>
          <a:prstGeom prst="rect">
            <a:avLst/>
          </a:prstGeom>
          <a:noFill/>
        </p:spPr>
        <p:txBody>
          <a:bodyPr wrap="square" rtlCol="0">
            <a:spAutoFit/>
          </a:bodyPr>
          <a:lstStyle/>
          <a:p>
            <a:r>
              <a:rPr lang="en-US" dirty="0"/>
              <a:t>Watch at: 2:20 mi</a:t>
            </a:r>
          </a:p>
        </p:txBody>
      </p:sp>
    </p:spTree>
    <p:extLst>
      <p:ext uri="{BB962C8B-B14F-4D97-AF65-F5344CB8AC3E}">
        <p14:creationId xmlns:p14="http://schemas.microsoft.com/office/powerpoint/2010/main" val="3550497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2784612" y="-46175"/>
            <a:ext cx="6622774"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2800" b="1" dirty="0">
                <a:solidFill>
                  <a:srgbClr val="0070C0"/>
                </a:solidFill>
              </a:rPr>
              <a:t>(differentiation of aldehydes from ketones</a:t>
            </a:r>
            <a:r>
              <a:rPr lang="en-US" sz="3200" b="1" dirty="0">
                <a:solidFill>
                  <a:srgbClr val="0070C0"/>
                </a:solidFill>
              </a:rPr>
              <a:t>)</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662730" y="1899674"/>
            <a:ext cx="10544962" cy="1446550"/>
          </a:xfrm>
          <a:prstGeom prst="rect">
            <a:avLst/>
          </a:prstGeom>
          <a:noFill/>
        </p:spPr>
        <p:txBody>
          <a:bodyPr wrap="square" rtlCol="0">
            <a:spAutoFit/>
          </a:bodyPr>
          <a:lstStyle/>
          <a:p>
            <a:pPr algn="ctr"/>
            <a:r>
              <a:rPr lang="en-US" sz="2800" b="1" dirty="0">
                <a:solidFill>
                  <a:srgbClr val="00B0F0"/>
                </a:solidFill>
              </a:rPr>
              <a:t>Two tests differentiate aldehydes from ketones:</a:t>
            </a:r>
          </a:p>
          <a:p>
            <a:r>
              <a:rPr lang="en-US" sz="2000" b="1" dirty="0">
                <a:solidFill>
                  <a:srgbClr val="002060"/>
                </a:solidFill>
              </a:rPr>
              <a:t>1.  Aldehydes with oxidizing agents like </a:t>
            </a:r>
            <a:r>
              <a:rPr lang="en-US" sz="2000" b="1" i="1" dirty="0">
                <a:solidFill>
                  <a:srgbClr val="7030A0"/>
                </a:solidFill>
              </a:rPr>
              <a:t>chromic acid </a:t>
            </a:r>
            <a:r>
              <a:rPr lang="en-US" sz="2000" b="1" dirty="0">
                <a:solidFill>
                  <a:srgbClr val="002060"/>
                </a:solidFill>
              </a:rPr>
              <a:t>to give a green color</a:t>
            </a:r>
          </a:p>
          <a:p>
            <a:r>
              <a:rPr lang="en-US" sz="2000" b="1" dirty="0">
                <a:solidFill>
                  <a:srgbClr val="002060"/>
                </a:solidFill>
              </a:rPr>
              <a:t>2.  Aldehydes produce a </a:t>
            </a:r>
            <a:r>
              <a:rPr lang="en-US" sz="2000" b="1" i="1" dirty="0">
                <a:solidFill>
                  <a:srgbClr val="7030A0"/>
                </a:solidFill>
              </a:rPr>
              <a:t>silver mirror </a:t>
            </a:r>
            <a:r>
              <a:rPr lang="en-US" sz="2000" b="1" dirty="0">
                <a:solidFill>
                  <a:srgbClr val="002060"/>
                </a:solidFill>
              </a:rPr>
              <a:t>with </a:t>
            </a:r>
            <a:r>
              <a:rPr lang="en-US" sz="2000" b="1" i="1" dirty="0">
                <a:solidFill>
                  <a:srgbClr val="7030A0"/>
                </a:solidFill>
              </a:rPr>
              <a:t>Tollens reagent</a:t>
            </a:r>
            <a:r>
              <a:rPr lang="en-US" sz="2000" b="1" i="1" dirty="0">
                <a:solidFill>
                  <a:srgbClr val="002060"/>
                </a:solidFill>
              </a:rPr>
              <a:t> </a:t>
            </a:r>
            <a:r>
              <a:rPr lang="en-US" sz="2000" b="1" dirty="0">
                <a:solidFill>
                  <a:srgbClr val="002060"/>
                </a:solidFill>
              </a:rPr>
              <a:t>(ammoniacal silver nitrate)”</a:t>
            </a:r>
          </a:p>
          <a:p>
            <a:r>
              <a:rPr lang="en-US" sz="2000" b="1" dirty="0">
                <a:solidFill>
                  <a:srgbClr val="002060"/>
                </a:solidFill>
              </a:rPr>
              <a:t>3.  Ketones do not give the above tests</a:t>
            </a:r>
          </a:p>
        </p:txBody>
      </p:sp>
      <p:sp>
        <p:nvSpPr>
          <p:cNvPr id="13" name="Rectangle: Rounded Corners 12">
            <a:extLst>
              <a:ext uri="{FF2B5EF4-FFF2-40B4-BE49-F238E27FC236}">
                <a16:creationId xmlns:a16="http://schemas.microsoft.com/office/drawing/2014/main" id="{B3D066E8-B2E9-46D7-B34D-7CD29812E114}"/>
              </a:ext>
            </a:extLst>
          </p:cNvPr>
          <p:cNvSpPr/>
          <p:nvPr/>
        </p:nvSpPr>
        <p:spPr>
          <a:xfrm>
            <a:off x="3596080" y="1346770"/>
            <a:ext cx="4974672" cy="407467"/>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4B3022D0-ABC8-40FE-A44A-0A96BC770034}"/>
              </a:ext>
            </a:extLst>
          </p:cNvPr>
          <p:cNvGraphicFramePr>
            <a:graphicFrameLocks noChangeAspect="1"/>
          </p:cNvGraphicFramePr>
          <p:nvPr>
            <p:extLst>
              <p:ext uri="{D42A27DB-BD31-4B8C-83A1-F6EECF244321}">
                <p14:modId xmlns:p14="http://schemas.microsoft.com/office/powerpoint/2010/main" val="2381824018"/>
              </p:ext>
            </p:extLst>
          </p:nvPr>
        </p:nvGraphicFramePr>
        <p:xfrm>
          <a:off x="1701319" y="4734923"/>
          <a:ext cx="9729481" cy="959859"/>
        </p:xfrm>
        <a:graphic>
          <a:graphicData uri="http://schemas.openxmlformats.org/presentationml/2006/ole">
            <mc:AlternateContent xmlns:mc="http://schemas.openxmlformats.org/markup-compatibility/2006">
              <mc:Choice xmlns:v="urn:schemas-microsoft-com:vml" Requires="v">
                <p:oleObj spid="_x0000_s6865" name="CS ChemDraw Drawing" r:id="rId3" imgW="6017914" imgH="593952" progId="ChemDraw.Document.6.0">
                  <p:embed/>
                </p:oleObj>
              </mc:Choice>
              <mc:Fallback>
                <p:oleObj name="CS ChemDraw Drawing" r:id="rId3" imgW="6017914" imgH="593952" progId="ChemDraw.Document.6.0">
                  <p:embed/>
                  <p:pic>
                    <p:nvPicPr>
                      <p:cNvPr id="0" name=""/>
                      <p:cNvPicPr/>
                      <p:nvPr/>
                    </p:nvPicPr>
                    <p:blipFill>
                      <a:blip r:embed="rId4"/>
                      <a:stretch>
                        <a:fillRect/>
                      </a:stretch>
                    </p:blipFill>
                    <p:spPr>
                      <a:xfrm>
                        <a:off x="1701319" y="4734923"/>
                        <a:ext cx="9729481" cy="959859"/>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0DA4012A-366B-420C-80F7-1A44C89AF0AB}"/>
              </a:ext>
            </a:extLst>
          </p:cNvPr>
          <p:cNvGraphicFramePr>
            <a:graphicFrameLocks noChangeAspect="1"/>
          </p:cNvGraphicFramePr>
          <p:nvPr>
            <p:extLst>
              <p:ext uri="{D42A27DB-BD31-4B8C-83A1-F6EECF244321}">
                <p14:modId xmlns:p14="http://schemas.microsoft.com/office/powerpoint/2010/main" val="1489455989"/>
              </p:ext>
            </p:extLst>
          </p:nvPr>
        </p:nvGraphicFramePr>
        <p:xfrm>
          <a:off x="1701319" y="5838019"/>
          <a:ext cx="7352180" cy="763256"/>
        </p:xfrm>
        <a:graphic>
          <a:graphicData uri="http://schemas.openxmlformats.org/presentationml/2006/ole">
            <mc:AlternateContent xmlns:mc="http://schemas.openxmlformats.org/markup-compatibility/2006">
              <mc:Choice xmlns:v="urn:schemas-microsoft-com:vml" Requires="v">
                <p:oleObj spid="_x0000_s6866" name="CS ChemDraw Drawing" r:id="rId5" imgW="4495239" imgH="467507" progId="ChemDraw.Document.6.0">
                  <p:embed/>
                </p:oleObj>
              </mc:Choice>
              <mc:Fallback>
                <p:oleObj name="CS ChemDraw Drawing" r:id="rId5" imgW="4495239" imgH="467507" progId="ChemDraw.Document.6.0">
                  <p:embed/>
                  <p:pic>
                    <p:nvPicPr>
                      <p:cNvPr id="0" name=""/>
                      <p:cNvPicPr/>
                      <p:nvPr/>
                    </p:nvPicPr>
                    <p:blipFill>
                      <a:blip r:embed="rId6"/>
                      <a:stretch>
                        <a:fillRect/>
                      </a:stretch>
                    </p:blipFill>
                    <p:spPr>
                      <a:xfrm>
                        <a:off x="1701319" y="5838019"/>
                        <a:ext cx="7352180" cy="763256"/>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16C9B10A-6419-4C1C-B12B-08BD22F18A7F}"/>
              </a:ext>
            </a:extLst>
          </p:cNvPr>
          <p:cNvSpPr/>
          <p:nvPr/>
        </p:nvSpPr>
        <p:spPr>
          <a:xfrm>
            <a:off x="3596080" y="1327200"/>
            <a:ext cx="4962769" cy="369332"/>
          </a:xfrm>
          <a:prstGeom prst="rect">
            <a:avLst/>
          </a:prstGeom>
        </p:spPr>
        <p:txBody>
          <a:bodyPr wrap="none">
            <a:spAutoFit/>
          </a:bodyPr>
          <a:lstStyle/>
          <a:p>
            <a:r>
              <a:rPr lang="en-US" dirty="0">
                <a:hlinkClick r:id="rId7"/>
              </a:rPr>
              <a:t>https://www.youtube.com/watch?v=biV1tzpUAwU</a:t>
            </a:r>
            <a:endParaRPr lang="en-US" dirty="0"/>
          </a:p>
        </p:txBody>
      </p:sp>
      <p:sp>
        <p:nvSpPr>
          <p:cNvPr id="2" name="Left Brace 1">
            <a:extLst>
              <a:ext uri="{FF2B5EF4-FFF2-40B4-BE49-F238E27FC236}">
                <a16:creationId xmlns:a16="http://schemas.microsoft.com/office/drawing/2014/main" id="{EFAB6585-60FE-4AA1-9719-CE1D5F9ED64B}"/>
              </a:ext>
            </a:extLst>
          </p:cNvPr>
          <p:cNvSpPr/>
          <p:nvPr/>
        </p:nvSpPr>
        <p:spPr>
          <a:xfrm>
            <a:off x="1260592" y="3626963"/>
            <a:ext cx="392637" cy="200362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5" name="Object 4">
            <a:extLst>
              <a:ext uri="{FF2B5EF4-FFF2-40B4-BE49-F238E27FC236}">
                <a16:creationId xmlns:a16="http://schemas.microsoft.com/office/drawing/2014/main" id="{F8124916-F49B-4448-9CD9-B900F1B81BA2}"/>
              </a:ext>
            </a:extLst>
          </p:cNvPr>
          <p:cNvGraphicFramePr>
            <a:graphicFrameLocks noChangeAspect="1"/>
          </p:cNvGraphicFramePr>
          <p:nvPr>
            <p:extLst>
              <p:ext uri="{D42A27DB-BD31-4B8C-83A1-F6EECF244321}">
                <p14:modId xmlns:p14="http://schemas.microsoft.com/office/powerpoint/2010/main" val="836942712"/>
              </p:ext>
            </p:extLst>
          </p:nvPr>
        </p:nvGraphicFramePr>
        <p:xfrm>
          <a:off x="1656026" y="3549366"/>
          <a:ext cx="9472064" cy="959857"/>
        </p:xfrm>
        <a:graphic>
          <a:graphicData uri="http://schemas.openxmlformats.org/presentationml/2006/ole">
            <mc:AlternateContent xmlns:mc="http://schemas.openxmlformats.org/markup-compatibility/2006">
              <mc:Choice xmlns:v="urn:schemas-microsoft-com:vml" Requires="v">
                <p:oleObj spid="_x0000_s6867" name="CS ChemDraw Drawing" r:id="rId8" imgW="5467745" imgH="554457" progId="ChemDraw.Document.6.0">
                  <p:embed/>
                </p:oleObj>
              </mc:Choice>
              <mc:Fallback>
                <p:oleObj name="CS ChemDraw Drawing" r:id="rId8" imgW="5467745" imgH="554457" progId="ChemDraw.Document.6.0">
                  <p:embed/>
                  <p:pic>
                    <p:nvPicPr>
                      <p:cNvPr id="0" name=""/>
                      <p:cNvPicPr/>
                      <p:nvPr/>
                    </p:nvPicPr>
                    <p:blipFill>
                      <a:blip r:embed="rId9"/>
                      <a:stretch>
                        <a:fillRect/>
                      </a:stretch>
                    </p:blipFill>
                    <p:spPr>
                      <a:xfrm>
                        <a:off x="1656026" y="3549366"/>
                        <a:ext cx="9472064" cy="959857"/>
                      </a:xfrm>
                      <a:prstGeom prst="rect">
                        <a:avLst/>
                      </a:prstGeom>
                    </p:spPr>
                  </p:pic>
                </p:oleObj>
              </mc:Fallback>
            </mc:AlternateContent>
          </a:graphicData>
        </a:graphic>
      </p:graphicFrame>
    </p:spTree>
    <p:extLst>
      <p:ext uri="{BB962C8B-B14F-4D97-AF65-F5344CB8AC3E}">
        <p14:creationId xmlns:p14="http://schemas.microsoft.com/office/powerpoint/2010/main" val="870876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3022172" y="80990"/>
            <a:ext cx="5459763"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(Aliphatic amines)</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525710" y="2159272"/>
            <a:ext cx="11529270" cy="1015663"/>
          </a:xfrm>
          <a:prstGeom prst="rect">
            <a:avLst/>
          </a:prstGeom>
          <a:noFill/>
        </p:spPr>
        <p:txBody>
          <a:bodyPr wrap="square" rtlCol="0">
            <a:spAutoFit/>
          </a:bodyPr>
          <a:lstStyle/>
          <a:p>
            <a:pPr algn="ctr"/>
            <a:r>
              <a:rPr lang="en-US" sz="2000" b="1" dirty="0">
                <a:solidFill>
                  <a:srgbClr val="002060"/>
                </a:solidFill>
              </a:rPr>
              <a:t>“</a:t>
            </a:r>
            <a:r>
              <a:rPr lang="en-US" sz="2000" b="1" dirty="0">
                <a:solidFill>
                  <a:srgbClr val="0070C0"/>
                </a:solidFill>
              </a:rPr>
              <a:t>Primary aliphatic amines </a:t>
            </a:r>
            <a:r>
              <a:rPr lang="en-US" sz="2000" b="1" dirty="0">
                <a:solidFill>
                  <a:srgbClr val="002060"/>
                </a:solidFill>
              </a:rPr>
              <a:t>give </a:t>
            </a:r>
            <a:r>
              <a:rPr lang="en-US" sz="2000" b="1" i="1" dirty="0">
                <a:solidFill>
                  <a:srgbClr val="00B0F0"/>
                </a:solidFill>
              </a:rPr>
              <a:t>blue</a:t>
            </a:r>
            <a:r>
              <a:rPr lang="en-US" sz="2000" b="1" dirty="0">
                <a:solidFill>
                  <a:srgbClr val="002060"/>
                </a:solidFill>
              </a:rPr>
              <a:t>  litmus test. They evolve nitrogen gas on reaction with </a:t>
            </a:r>
            <a:r>
              <a:rPr lang="en-US" sz="2000" b="1" i="1" dirty="0">
                <a:solidFill>
                  <a:srgbClr val="7030A0"/>
                </a:solidFill>
              </a:rPr>
              <a:t>nitrous acid </a:t>
            </a:r>
            <a:r>
              <a:rPr lang="en-US" sz="2000" b="1" dirty="0">
                <a:solidFill>
                  <a:srgbClr val="002060"/>
                </a:solidFill>
              </a:rPr>
              <a:t>(HNO</a:t>
            </a:r>
            <a:r>
              <a:rPr lang="en-US" sz="2000" b="1" baseline="-25000" dirty="0">
                <a:solidFill>
                  <a:srgbClr val="002060"/>
                </a:solidFill>
              </a:rPr>
              <a:t>2</a:t>
            </a:r>
            <a:r>
              <a:rPr lang="en-US" sz="2000" b="1" dirty="0">
                <a:solidFill>
                  <a:srgbClr val="002060"/>
                </a:solidFill>
              </a:rPr>
              <a:t>) which is generated </a:t>
            </a:r>
            <a:r>
              <a:rPr lang="en-US" sz="2000" b="1" i="1" dirty="0">
                <a:solidFill>
                  <a:srgbClr val="002060"/>
                </a:solidFill>
              </a:rPr>
              <a:t>in situ </a:t>
            </a:r>
            <a:r>
              <a:rPr lang="en-US" sz="2000" b="1" dirty="0">
                <a:solidFill>
                  <a:srgbClr val="002060"/>
                </a:solidFill>
              </a:rPr>
              <a:t>from sodium nitrite and HCl. </a:t>
            </a:r>
            <a:r>
              <a:rPr lang="en-US" sz="2000" b="1" i="1" dirty="0">
                <a:solidFill>
                  <a:srgbClr val="00B0F0"/>
                </a:solidFill>
              </a:rPr>
              <a:t> </a:t>
            </a:r>
            <a:r>
              <a:rPr lang="en-US" sz="2000" b="1" i="1" dirty="0">
                <a:solidFill>
                  <a:srgbClr val="0070C0"/>
                </a:solidFill>
              </a:rPr>
              <a:t>Sec. amines</a:t>
            </a:r>
            <a:r>
              <a:rPr lang="en-US" sz="2000" b="1" dirty="0">
                <a:solidFill>
                  <a:srgbClr val="0070C0"/>
                </a:solidFill>
              </a:rPr>
              <a:t> </a:t>
            </a:r>
            <a:r>
              <a:rPr lang="en-US" sz="2000" b="1" dirty="0">
                <a:solidFill>
                  <a:srgbClr val="002060"/>
                </a:solidFill>
              </a:rPr>
              <a:t>react with HNO</a:t>
            </a:r>
            <a:r>
              <a:rPr lang="en-US" sz="2000" b="1" baseline="-25000" dirty="0">
                <a:solidFill>
                  <a:srgbClr val="002060"/>
                </a:solidFill>
              </a:rPr>
              <a:t>2</a:t>
            </a:r>
            <a:r>
              <a:rPr lang="en-US" sz="2000" b="1" dirty="0">
                <a:solidFill>
                  <a:srgbClr val="002060"/>
                </a:solidFill>
              </a:rPr>
              <a:t> to an </a:t>
            </a:r>
            <a:r>
              <a:rPr lang="en-US" sz="2000" b="1" i="1" dirty="0">
                <a:solidFill>
                  <a:srgbClr val="7030A0"/>
                </a:solidFill>
              </a:rPr>
              <a:t>insoluble oil”.  </a:t>
            </a:r>
            <a:r>
              <a:rPr lang="en-US" sz="2000" b="1" i="1" dirty="0" err="1">
                <a:solidFill>
                  <a:srgbClr val="0070C0"/>
                </a:solidFill>
              </a:rPr>
              <a:t>Tert</a:t>
            </a:r>
            <a:r>
              <a:rPr lang="en-US" sz="2000" b="1" i="1" dirty="0">
                <a:solidFill>
                  <a:srgbClr val="0070C0"/>
                </a:solidFill>
              </a:rPr>
              <a:t>. amines</a:t>
            </a:r>
            <a:r>
              <a:rPr lang="en-US" sz="2000" b="1" dirty="0">
                <a:solidFill>
                  <a:srgbClr val="0070C0"/>
                </a:solidFill>
              </a:rPr>
              <a:t> </a:t>
            </a:r>
            <a:r>
              <a:rPr lang="en-US" sz="2000" b="1" dirty="0">
                <a:solidFill>
                  <a:srgbClr val="002060"/>
                </a:solidFill>
              </a:rPr>
              <a:t>react to produce only salts as </a:t>
            </a:r>
            <a:r>
              <a:rPr lang="en-US" sz="2000" b="1" i="1" dirty="0">
                <a:solidFill>
                  <a:srgbClr val="7030A0"/>
                </a:solidFill>
              </a:rPr>
              <a:t>clear solutions”. </a:t>
            </a:r>
          </a:p>
        </p:txBody>
      </p:sp>
      <p:sp>
        <p:nvSpPr>
          <p:cNvPr id="13" name="Rectangle: Rounded Corners 12">
            <a:extLst>
              <a:ext uri="{FF2B5EF4-FFF2-40B4-BE49-F238E27FC236}">
                <a16:creationId xmlns:a16="http://schemas.microsoft.com/office/drawing/2014/main" id="{B3D066E8-B2E9-46D7-B34D-7CD29812E114}"/>
              </a:ext>
            </a:extLst>
          </p:cNvPr>
          <p:cNvSpPr/>
          <p:nvPr/>
        </p:nvSpPr>
        <p:spPr>
          <a:xfrm>
            <a:off x="3507263" y="1395813"/>
            <a:ext cx="4974672" cy="623251"/>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BC23736-16AD-4011-BD37-BB0ED0142E60}"/>
              </a:ext>
            </a:extLst>
          </p:cNvPr>
          <p:cNvSpPr txBox="1"/>
          <p:nvPr/>
        </p:nvSpPr>
        <p:spPr>
          <a:xfrm>
            <a:off x="4888651" y="1699942"/>
            <a:ext cx="2332139" cy="369332"/>
          </a:xfrm>
          <a:prstGeom prst="rect">
            <a:avLst/>
          </a:prstGeom>
          <a:noFill/>
        </p:spPr>
        <p:txBody>
          <a:bodyPr wrap="square" rtlCol="0">
            <a:spAutoFit/>
          </a:bodyPr>
          <a:lstStyle/>
          <a:p>
            <a:r>
              <a:rPr lang="en-US" dirty="0"/>
              <a:t>Watch from 4:07 min </a:t>
            </a:r>
          </a:p>
        </p:txBody>
      </p:sp>
      <p:graphicFrame>
        <p:nvGraphicFramePr>
          <p:cNvPr id="4" name="Object 3">
            <a:extLst>
              <a:ext uri="{FF2B5EF4-FFF2-40B4-BE49-F238E27FC236}">
                <a16:creationId xmlns:a16="http://schemas.microsoft.com/office/drawing/2014/main" id="{45958FA5-A7F5-4DF8-BD35-C8C40DCCB76E}"/>
              </a:ext>
            </a:extLst>
          </p:cNvPr>
          <p:cNvGraphicFramePr>
            <a:graphicFrameLocks noChangeAspect="1"/>
          </p:cNvGraphicFramePr>
          <p:nvPr>
            <p:extLst>
              <p:ext uri="{D42A27DB-BD31-4B8C-83A1-F6EECF244321}">
                <p14:modId xmlns:p14="http://schemas.microsoft.com/office/powerpoint/2010/main" val="2683270464"/>
              </p:ext>
            </p:extLst>
          </p:nvPr>
        </p:nvGraphicFramePr>
        <p:xfrm>
          <a:off x="2223082" y="3472463"/>
          <a:ext cx="8100073" cy="3198296"/>
        </p:xfrm>
        <a:graphic>
          <a:graphicData uri="http://schemas.openxmlformats.org/presentationml/2006/ole">
            <mc:AlternateContent xmlns:mc="http://schemas.openxmlformats.org/markup-compatibility/2006">
              <mc:Choice xmlns:v="urn:schemas-microsoft-com:vml" Requires="v">
                <p:oleObj spid="_x0000_s15514" name="CS ChemDraw Drawing" r:id="rId3" imgW="6778487" imgH="2675845" progId="ChemDraw.Document.6.0">
                  <p:embed/>
                </p:oleObj>
              </mc:Choice>
              <mc:Fallback>
                <p:oleObj name="CS ChemDraw Drawing" r:id="rId3" imgW="6778487" imgH="2675845" progId="ChemDraw.Document.6.0">
                  <p:embed/>
                  <p:pic>
                    <p:nvPicPr>
                      <p:cNvPr id="0" name=""/>
                      <p:cNvPicPr/>
                      <p:nvPr/>
                    </p:nvPicPr>
                    <p:blipFill>
                      <a:blip r:embed="rId4"/>
                      <a:stretch>
                        <a:fillRect/>
                      </a:stretch>
                    </p:blipFill>
                    <p:spPr>
                      <a:xfrm>
                        <a:off x="2223082" y="3472463"/>
                        <a:ext cx="8100073" cy="3198296"/>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5F2B3586-D3A4-48BD-9D9C-6BD4770E7833}"/>
              </a:ext>
            </a:extLst>
          </p:cNvPr>
          <p:cNvSpPr/>
          <p:nvPr/>
        </p:nvSpPr>
        <p:spPr>
          <a:xfrm>
            <a:off x="3586191" y="1407434"/>
            <a:ext cx="4937057" cy="369332"/>
          </a:xfrm>
          <a:prstGeom prst="rect">
            <a:avLst/>
          </a:prstGeom>
        </p:spPr>
        <p:txBody>
          <a:bodyPr wrap="none">
            <a:spAutoFit/>
          </a:bodyPr>
          <a:lstStyle/>
          <a:p>
            <a:r>
              <a:rPr lang="en-US" dirty="0">
                <a:hlinkClick r:id="rId5"/>
              </a:rPr>
              <a:t>https://www.youtube.com/watch?v=j5jgMUWri8U</a:t>
            </a:r>
            <a:endParaRPr lang="en-US" dirty="0"/>
          </a:p>
        </p:txBody>
      </p:sp>
    </p:spTree>
    <p:extLst>
      <p:ext uri="{BB962C8B-B14F-4D97-AF65-F5344CB8AC3E}">
        <p14:creationId xmlns:p14="http://schemas.microsoft.com/office/powerpoint/2010/main" val="2296774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1042629" y="80990"/>
            <a:ext cx="9418860"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(Aliphatic and aromatic amines cont’d </a:t>
            </a:r>
            <a:r>
              <a:rPr lang="en-US" sz="3200" b="1" dirty="0">
                <a:solidFill>
                  <a:srgbClr val="7030A0"/>
                </a:solidFill>
              </a:rPr>
              <a:t>– Hinsberg Test</a:t>
            </a:r>
            <a:r>
              <a:rPr lang="en-US" sz="3200" b="1" dirty="0">
                <a:solidFill>
                  <a:srgbClr val="0070C0"/>
                </a:solidFill>
              </a:rPr>
              <a:t>)</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307597" y="2022798"/>
            <a:ext cx="11576806" cy="1400383"/>
          </a:xfrm>
          <a:prstGeom prst="rect">
            <a:avLst/>
          </a:prstGeom>
          <a:noFill/>
        </p:spPr>
        <p:txBody>
          <a:bodyPr wrap="square" rtlCol="0">
            <a:spAutoFit/>
          </a:bodyPr>
          <a:lstStyle/>
          <a:p>
            <a:r>
              <a:rPr lang="en-US" sz="1700" b="1" dirty="0">
                <a:solidFill>
                  <a:srgbClr val="002060"/>
                </a:solidFill>
              </a:rPr>
              <a:t>“</a:t>
            </a:r>
            <a:r>
              <a:rPr lang="en-US" sz="1700" b="1" dirty="0">
                <a:solidFill>
                  <a:srgbClr val="7030A0"/>
                </a:solidFill>
              </a:rPr>
              <a:t>Hinsberg Test </a:t>
            </a:r>
            <a:r>
              <a:rPr lang="en-US" sz="1700" b="1" dirty="0">
                <a:solidFill>
                  <a:srgbClr val="0070C0"/>
                </a:solidFill>
              </a:rPr>
              <a:t>can distinguish between </a:t>
            </a:r>
            <a:r>
              <a:rPr lang="en-US" sz="1700" b="1" baseline="30000" dirty="0" err="1">
                <a:solidFill>
                  <a:srgbClr val="0070C0"/>
                </a:solidFill>
              </a:rPr>
              <a:t>o</a:t>
            </a:r>
            <a:r>
              <a:rPr lang="en-US" sz="1700" b="1" dirty="0" err="1">
                <a:solidFill>
                  <a:srgbClr val="0070C0"/>
                </a:solidFill>
              </a:rPr>
              <a:t>1</a:t>
            </a:r>
            <a:r>
              <a:rPr lang="en-US" sz="1700" b="1" dirty="0">
                <a:solidFill>
                  <a:srgbClr val="0070C0"/>
                </a:solidFill>
              </a:rPr>
              <a:t>, </a:t>
            </a:r>
            <a:r>
              <a:rPr lang="en-US" sz="1700" b="1" baseline="30000" dirty="0" err="1">
                <a:solidFill>
                  <a:srgbClr val="0070C0"/>
                </a:solidFill>
              </a:rPr>
              <a:t>o</a:t>
            </a:r>
            <a:r>
              <a:rPr lang="en-US" sz="1700" b="1" dirty="0" err="1">
                <a:solidFill>
                  <a:srgbClr val="0070C0"/>
                </a:solidFill>
              </a:rPr>
              <a:t>2</a:t>
            </a:r>
            <a:r>
              <a:rPr lang="en-US" sz="1700" b="1" dirty="0">
                <a:solidFill>
                  <a:srgbClr val="0070C0"/>
                </a:solidFill>
              </a:rPr>
              <a:t>, and </a:t>
            </a:r>
            <a:r>
              <a:rPr lang="en-US" sz="1700" b="1" baseline="30000" dirty="0" err="1">
                <a:solidFill>
                  <a:srgbClr val="0070C0"/>
                </a:solidFill>
              </a:rPr>
              <a:t>o</a:t>
            </a:r>
            <a:r>
              <a:rPr lang="en-US" sz="1700" b="1" dirty="0" err="1">
                <a:solidFill>
                  <a:srgbClr val="0070C0"/>
                </a:solidFill>
              </a:rPr>
              <a:t>3</a:t>
            </a:r>
            <a:r>
              <a:rPr lang="en-US" sz="1700" b="1" dirty="0">
                <a:solidFill>
                  <a:srgbClr val="0070C0"/>
                </a:solidFill>
              </a:rPr>
              <a:t> amines</a:t>
            </a:r>
            <a:r>
              <a:rPr lang="en-US" sz="1700" b="1" i="1" dirty="0">
                <a:solidFill>
                  <a:srgbClr val="7030A0"/>
                </a:solidFill>
              </a:rPr>
              <a:t>”. </a:t>
            </a:r>
            <a:r>
              <a:rPr lang="en-US" sz="1700" dirty="0"/>
              <a:t> </a:t>
            </a:r>
            <a:r>
              <a:rPr lang="en-US" sz="1700" b="1" dirty="0"/>
              <a:t>An amine is reacted with benzene sulfonyl chloride. If a product forms, the amine is either a primary or secondary amine, because tertiary amines do not form stable sulfonamides. If the sulfonamide that forms dissolves in aqueous sodium hydroxide solution, it is a primary amine. If the sulfonamide is insoluble in aqueous sodium hydroxide, it is a secondary amine. The sulfonamide of a primary amine is soluble in an aqueous base because it still possesses an acidic hydrogen on the nitrogen, which can be lost to form a sodium salt.</a:t>
            </a:r>
            <a:endParaRPr lang="en-US" sz="1700" b="1" i="1" dirty="0">
              <a:solidFill>
                <a:srgbClr val="7030A0"/>
              </a:solidFill>
            </a:endParaRPr>
          </a:p>
        </p:txBody>
      </p:sp>
      <p:sp>
        <p:nvSpPr>
          <p:cNvPr id="13" name="Rectangle: Rounded Corners 12">
            <a:extLst>
              <a:ext uri="{FF2B5EF4-FFF2-40B4-BE49-F238E27FC236}">
                <a16:creationId xmlns:a16="http://schemas.microsoft.com/office/drawing/2014/main" id="{B3D066E8-B2E9-46D7-B34D-7CD29812E114}"/>
              </a:ext>
            </a:extLst>
          </p:cNvPr>
          <p:cNvSpPr/>
          <p:nvPr/>
        </p:nvSpPr>
        <p:spPr>
          <a:xfrm>
            <a:off x="3507263" y="1523056"/>
            <a:ext cx="4901522" cy="398024"/>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DC048A8-7070-4867-967A-4E17AA26CD59}"/>
              </a:ext>
            </a:extLst>
          </p:cNvPr>
          <p:cNvSpPr/>
          <p:nvPr/>
        </p:nvSpPr>
        <p:spPr>
          <a:xfrm>
            <a:off x="3580412" y="1477220"/>
            <a:ext cx="4828373" cy="646331"/>
          </a:xfrm>
          <a:prstGeom prst="rect">
            <a:avLst/>
          </a:prstGeom>
        </p:spPr>
        <p:txBody>
          <a:bodyPr wrap="none">
            <a:spAutoFit/>
          </a:bodyPr>
          <a:lstStyle/>
          <a:p>
            <a:r>
              <a:rPr lang="en-US" dirty="0">
                <a:hlinkClick r:id="rId2"/>
              </a:rPr>
              <a:t>https://www.youtube.com/watch?v=SZ4ILp95x7g</a:t>
            </a:r>
            <a:endParaRPr lang="en-US" dirty="0"/>
          </a:p>
          <a:p>
            <a:endParaRPr lang="en-US" dirty="0"/>
          </a:p>
        </p:txBody>
      </p:sp>
      <p:pic>
        <p:nvPicPr>
          <p:cNvPr id="16388" name="Picture 4" descr="Image result for hinsberg test">
            <a:extLst>
              <a:ext uri="{FF2B5EF4-FFF2-40B4-BE49-F238E27FC236}">
                <a16:creationId xmlns:a16="http://schemas.microsoft.com/office/drawing/2014/main" id="{C702BB7B-9698-4250-95B0-56589EE64E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0" t="3125" b="239"/>
          <a:stretch/>
        </p:blipFill>
        <p:spPr bwMode="auto">
          <a:xfrm>
            <a:off x="2467024" y="3500126"/>
            <a:ext cx="7055147" cy="3313645"/>
          </a:xfrm>
          <a:prstGeom prst="rect">
            <a:avLst/>
          </a:prstGeom>
          <a:noFill/>
          <a:extLst>
            <a:ext uri="{909E8E84-426E-40DD-AFC4-6F175D3DCCD1}">
              <a14:hiddenFill xmlns:a14="http://schemas.microsoft.com/office/drawing/2010/main">
                <a:solidFill>
                  <a:srgbClr val="FFFFFF"/>
                </a:solidFill>
              </a14:hiddenFill>
            </a:ext>
          </a:extLst>
        </p:spPr>
      </p:pic>
      <p:pic>
        <p:nvPicPr>
          <p:cNvPr id="22530" name="Picture 2" descr="Image result for ignore">
            <a:extLst>
              <a:ext uri="{FF2B5EF4-FFF2-40B4-BE49-F238E27FC236}">
                <a16:creationId xmlns:a16="http://schemas.microsoft.com/office/drawing/2014/main" id="{D183E262-843E-4F67-9CC7-6FB05DDE05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758" r="345" b="27095"/>
          <a:stretch/>
        </p:blipFill>
        <p:spPr bwMode="auto">
          <a:xfrm>
            <a:off x="422282" y="193479"/>
            <a:ext cx="1240693" cy="545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674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3022172" y="80990"/>
            <a:ext cx="5459763" cy="1261884"/>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(Aromatic amines)</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307597" y="2022798"/>
            <a:ext cx="11576806" cy="1384995"/>
          </a:xfrm>
          <a:prstGeom prst="rect">
            <a:avLst/>
          </a:prstGeom>
          <a:noFill/>
        </p:spPr>
        <p:txBody>
          <a:bodyPr wrap="square" rtlCol="0">
            <a:spAutoFit/>
          </a:bodyPr>
          <a:lstStyle/>
          <a:p>
            <a:r>
              <a:rPr lang="en-US" sz="2100" b="1" dirty="0">
                <a:solidFill>
                  <a:srgbClr val="002060"/>
                </a:solidFill>
              </a:rPr>
              <a:t>“</a:t>
            </a:r>
            <a:r>
              <a:rPr lang="en-US" sz="2100" b="1" dirty="0">
                <a:solidFill>
                  <a:srgbClr val="0070C0"/>
                </a:solidFill>
              </a:rPr>
              <a:t>Primary aromatic amines </a:t>
            </a:r>
            <a:r>
              <a:rPr lang="en-US" sz="2100" b="1" dirty="0">
                <a:solidFill>
                  <a:srgbClr val="002060"/>
                </a:solidFill>
              </a:rPr>
              <a:t>DO NOT give </a:t>
            </a:r>
            <a:r>
              <a:rPr lang="en-US" sz="2100" b="1" i="1" dirty="0">
                <a:solidFill>
                  <a:srgbClr val="00B0F0"/>
                </a:solidFill>
              </a:rPr>
              <a:t>blue</a:t>
            </a:r>
            <a:r>
              <a:rPr lang="en-US" sz="2100" b="1" dirty="0">
                <a:solidFill>
                  <a:srgbClr val="002060"/>
                </a:solidFill>
              </a:rPr>
              <a:t>  litmus test. They DO NOT evolve nitrogen gas at low temp on reaction with </a:t>
            </a:r>
            <a:r>
              <a:rPr lang="en-US" sz="2100" b="1" i="1" dirty="0">
                <a:solidFill>
                  <a:srgbClr val="7030A0"/>
                </a:solidFill>
              </a:rPr>
              <a:t>nitrous acid </a:t>
            </a:r>
            <a:r>
              <a:rPr lang="en-US" sz="2100" b="1" dirty="0">
                <a:solidFill>
                  <a:srgbClr val="002060"/>
                </a:solidFill>
              </a:rPr>
              <a:t>(HNO</a:t>
            </a:r>
            <a:r>
              <a:rPr lang="en-US" sz="2100" b="1" baseline="-25000" dirty="0">
                <a:solidFill>
                  <a:srgbClr val="002060"/>
                </a:solidFill>
              </a:rPr>
              <a:t>2</a:t>
            </a:r>
            <a:r>
              <a:rPr lang="en-US" sz="2100" b="1" dirty="0">
                <a:solidFill>
                  <a:srgbClr val="002060"/>
                </a:solidFill>
              </a:rPr>
              <a:t>) which is generated </a:t>
            </a:r>
            <a:r>
              <a:rPr lang="en-US" sz="2100" b="1" i="1" dirty="0">
                <a:solidFill>
                  <a:srgbClr val="002060"/>
                </a:solidFill>
              </a:rPr>
              <a:t>in situ </a:t>
            </a:r>
            <a:r>
              <a:rPr lang="en-US" sz="2100" b="1" dirty="0">
                <a:solidFill>
                  <a:srgbClr val="002060"/>
                </a:solidFill>
              </a:rPr>
              <a:t>from sodium nitrite and HCl. </a:t>
            </a:r>
            <a:r>
              <a:rPr lang="en-US" sz="2100" b="1" i="1" dirty="0">
                <a:solidFill>
                  <a:srgbClr val="00B0F0"/>
                </a:solidFill>
              </a:rPr>
              <a:t> </a:t>
            </a:r>
          </a:p>
          <a:p>
            <a:r>
              <a:rPr lang="en-US" sz="2100" b="1" i="1" dirty="0">
                <a:solidFill>
                  <a:srgbClr val="0070C0"/>
                </a:solidFill>
              </a:rPr>
              <a:t>Sec. amines</a:t>
            </a:r>
            <a:r>
              <a:rPr lang="en-US" sz="2100" b="1" dirty="0">
                <a:solidFill>
                  <a:srgbClr val="0070C0"/>
                </a:solidFill>
              </a:rPr>
              <a:t> </a:t>
            </a:r>
            <a:r>
              <a:rPr lang="en-US" sz="2100" b="1" dirty="0">
                <a:solidFill>
                  <a:srgbClr val="002060"/>
                </a:solidFill>
              </a:rPr>
              <a:t>react with HNO</a:t>
            </a:r>
            <a:r>
              <a:rPr lang="en-US" sz="2100" b="1" baseline="-25000" dirty="0">
                <a:solidFill>
                  <a:srgbClr val="002060"/>
                </a:solidFill>
              </a:rPr>
              <a:t>2</a:t>
            </a:r>
            <a:r>
              <a:rPr lang="en-US" sz="2100" b="1" dirty="0">
                <a:solidFill>
                  <a:srgbClr val="002060"/>
                </a:solidFill>
              </a:rPr>
              <a:t> to form </a:t>
            </a:r>
            <a:r>
              <a:rPr lang="en-US" sz="2100" b="1" i="1" dirty="0">
                <a:solidFill>
                  <a:srgbClr val="7030A0"/>
                </a:solidFill>
              </a:rPr>
              <a:t>insoluble oil”.  </a:t>
            </a:r>
            <a:r>
              <a:rPr lang="en-US" sz="2100" b="1" i="1" dirty="0" err="1">
                <a:solidFill>
                  <a:srgbClr val="0070C0"/>
                </a:solidFill>
              </a:rPr>
              <a:t>Tert</a:t>
            </a:r>
            <a:r>
              <a:rPr lang="en-US" sz="2100" b="1" i="1" dirty="0">
                <a:solidFill>
                  <a:srgbClr val="0070C0"/>
                </a:solidFill>
              </a:rPr>
              <a:t>. amines</a:t>
            </a:r>
            <a:r>
              <a:rPr lang="en-US" sz="2100" b="1" dirty="0">
                <a:solidFill>
                  <a:srgbClr val="0070C0"/>
                </a:solidFill>
              </a:rPr>
              <a:t> </a:t>
            </a:r>
            <a:r>
              <a:rPr lang="en-US" sz="2100" b="1" dirty="0">
                <a:solidFill>
                  <a:srgbClr val="002060"/>
                </a:solidFill>
              </a:rPr>
              <a:t>either do not react or produce only </a:t>
            </a:r>
            <a:r>
              <a:rPr lang="en-US" sz="2100" b="1" i="1" dirty="0">
                <a:solidFill>
                  <a:srgbClr val="0070C0"/>
                </a:solidFill>
              </a:rPr>
              <a:t>nitroso aromatics</a:t>
            </a:r>
            <a:r>
              <a:rPr lang="en-US" sz="2100" b="1" i="1" dirty="0">
                <a:solidFill>
                  <a:srgbClr val="7030A0"/>
                </a:solidFill>
              </a:rPr>
              <a:t>”. </a:t>
            </a:r>
          </a:p>
        </p:txBody>
      </p:sp>
      <p:sp>
        <p:nvSpPr>
          <p:cNvPr id="13" name="Rectangle: Rounded Corners 12">
            <a:extLst>
              <a:ext uri="{FF2B5EF4-FFF2-40B4-BE49-F238E27FC236}">
                <a16:creationId xmlns:a16="http://schemas.microsoft.com/office/drawing/2014/main" id="{B3D066E8-B2E9-46D7-B34D-7CD29812E114}"/>
              </a:ext>
            </a:extLst>
          </p:cNvPr>
          <p:cNvSpPr/>
          <p:nvPr/>
        </p:nvSpPr>
        <p:spPr>
          <a:xfrm>
            <a:off x="3507263" y="1523056"/>
            <a:ext cx="4901522" cy="398024"/>
          </a:xfrm>
          <a:prstGeom prst="round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aphicFrame>
        <p:nvGraphicFramePr>
          <p:cNvPr id="20" name="Object 19">
            <a:extLst>
              <a:ext uri="{FF2B5EF4-FFF2-40B4-BE49-F238E27FC236}">
                <a16:creationId xmlns:a16="http://schemas.microsoft.com/office/drawing/2014/main" id="{D513DB43-7604-4EE7-9D86-0CE0756270D2}"/>
              </a:ext>
            </a:extLst>
          </p:cNvPr>
          <p:cNvGraphicFramePr>
            <a:graphicFrameLocks noChangeAspect="1"/>
          </p:cNvGraphicFramePr>
          <p:nvPr>
            <p:extLst>
              <p:ext uri="{D42A27DB-BD31-4B8C-83A1-F6EECF244321}">
                <p14:modId xmlns:p14="http://schemas.microsoft.com/office/powerpoint/2010/main" val="3023933147"/>
              </p:ext>
            </p:extLst>
          </p:nvPr>
        </p:nvGraphicFramePr>
        <p:xfrm>
          <a:off x="2569680" y="4694249"/>
          <a:ext cx="7863381" cy="2098641"/>
        </p:xfrm>
        <a:graphic>
          <a:graphicData uri="http://schemas.openxmlformats.org/presentationml/2006/ole">
            <mc:AlternateContent xmlns:mc="http://schemas.openxmlformats.org/markup-compatibility/2006">
              <mc:Choice xmlns:v="urn:schemas-microsoft-com:vml" Requires="v">
                <p:oleObj spid="_x0000_s8572" name="CS ChemDraw Drawing" r:id="rId3" imgW="6697751" imgH="1787366" progId="ChemDraw.Document.6.0">
                  <p:embed/>
                </p:oleObj>
              </mc:Choice>
              <mc:Fallback>
                <p:oleObj name="CS ChemDraw Drawing" r:id="rId3" imgW="6697751" imgH="1787366" progId="ChemDraw.Document.6.0">
                  <p:embed/>
                  <p:pic>
                    <p:nvPicPr>
                      <p:cNvPr id="0" name=""/>
                      <p:cNvPicPr/>
                      <p:nvPr/>
                    </p:nvPicPr>
                    <p:blipFill>
                      <a:blip r:embed="rId4"/>
                      <a:stretch>
                        <a:fillRect/>
                      </a:stretch>
                    </p:blipFill>
                    <p:spPr>
                      <a:xfrm>
                        <a:off x="2569680" y="4694249"/>
                        <a:ext cx="7863381" cy="2098641"/>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A2D42126-6FC0-4947-8879-1CAA2E20A608}"/>
              </a:ext>
            </a:extLst>
          </p:cNvPr>
          <p:cNvGraphicFramePr>
            <a:graphicFrameLocks noChangeAspect="1"/>
          </p:cNvGraphicFramePr>
          <p:nvPr>
            <p:extLst>
              <p:ext uri="{D42A27DB-BD31-4B8C-83A1-F6EECF244321}">
                <p14:modId xmlns:p14="http://schemas.microsoft.com/office/powerpoint/2010/main" val="3370942531"/>
              </p:ext>
            </p:extLst>
          </p:nvPr>
        </p:nvGraphicFramePr>
        <p:xfrm>
          <a:off x="2474752" y="3280940"/>
          <a:ext cx="7478916" cy="1438043"/>
        </p:xfrm>
        <a:graphic>
          <a:graphicData uri="http://schemas.openxmlformats.org/presentationml/2006/ole">
            <mc:AlternateContent xmlns:mc="http://schemas.openxmlformats.org/markup-compatibility/2006">
              <mc:Choice xmlns:v="urn:schemas-microsoft-com:vml" Requires="v">
                <p:oleObj spid="_x0000_s8573" name="CS ChemDraw Drawing" r:id="rId5" imgW="6498051" imgH="1249136" progId="ChemDraw.Document.6.0">
                  <p:embed/>
                </p:oleObj>
              </mc:Choice>
              <mc:Fallback>
                <p:oleObj name="CS ChemDraw Drawing" r:id="rId5" imgW="6498051" imgH="1249136" progId="ChemDraw.Document.6.0">
                  <p:embed/>
                  <p:pic>
                    <p:nvPicPr>
                      <p:cNvPr id="0" name=""/>
                      <p:cNvPicPr/>
                      <p:nvPr/>
                    </p:nvPicPr>
                    <p:blipFill>
                      <a:blip r:embed="rId6"/>
                      <a:stretch>
                        <a:fillRect/>
                      </a:stretch>
                    </p:blipFill>
                    <p:spPr>
                      <a:xfrm>
                        <a:off x="2474752" y="3280940"/>
                        <a:ext cx="7478916" cy="1438043"/>
                      </a:xfrm>
                      <a:prstGeom prst="rect">
                        <a:avLst/>
                      </a:prstGeom>
                    </p:spPr>
                  </p:pic>
                </p:oleObj>
              </mc:Fallback>
            </mc:AlternateContent>
          </a:graphicData>
        </a:graphic>
      </p:graphicFrame>
      <p:sp>
        <p:nvSpPr>
          <p:cNvPr id="23" name="Rectangle 22">
            <a:extLst>
              <a:ext uri="{FF2B5EF4-FFF2-40B4-BE49-F238E27FC236}">
                <a16:creationId xmlns:a16="http://schemas.microsoft.com/office/drawing/2014/main" id="{ADC048A8-7070-4867-967A-4E17AA26CD59}"/>
              </a:ext>
            </a:extLst>
          </p:cNvPr>
          <p:cNvSpPr/>
          <p:nvPr/>
        </p:nvSpPr>
        <p:spPr>
          <a:xfrm>
            <a:off x="3580412" y="1477220"/>
            <a:ext cx="4828373" cy="646331"/>
          </a:xfrm>
          <a:prstGeom prst="rect">
            <a:avLst/>
          </a:prstGeom>
        </p:spPr>
        <p:txBody>
          <a:bodyPr wrap="none">
            <a:spAutoFit/>
          </a:bodyPr>
          <a:lstStyle/>
          <a:p>
            <a:r>
              <a:rPr lang="en-US" dirty="0">
                <a:hlinkClick r:id="rId7"/>
              </a:rPr>
              <a:t>https://www.youtube.com/watch?v=SZ4ILp95x7g</a:t>
            </a:r>
            <a:endParaRPr lang="en-US" dirty="0"/>
          </a:p>
          <a:p>
            <a:endParaRPr lang="en-US" dirty="0"/>
          </a:p>
        </p:txBody>
      </p:sp>
    </p:spTree>
    <p:extLst>
      <p:ext uri="{BB962C8B-B14F-4D97-AF65-F5344CB8AC3E}">
        <p14:creationId xmlns:p14="http://schemas.microsoft.com/office/powerpoint/2010/main" val="3094961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3022177" y="80990"/>
            <a:ext cx="5459763" cy="2246769"/>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(Nitroalkanes and Nitroarenes)</a:t>
            </a:r>
          </a:p>
          <a:p>
            <a:pPr algn="ctr"/>
            <a:r>
              <a:rPr lang="en-US" sz="3200" b="1" dirty="0">
                <a:solidFill>
                  <a:srgbClr val="7030A0"/>
                </a:solidFill>
              </a:rPr>
              <a:t>Ferrous Hydroxide Test</a:t>
            </a:r>
          </a:p>
          <a:p>
            <a:pPr algn="ctr"/>
            <a:endParaRPr lang="en-US" sz="3200" b="1" dirty="0">
              <a:solidFill>
                <a:srgbClr val="0070C0"/>
              </a:solidFill>
            </a:endParaRP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366320" y="2205069"/>
            <a:ext cx="11118209" cy="830997"/>
          </a:xfrm>
          <a:prstGeom prst="rect">
            <a:avLst/>
          </a:prstGeom>
          <a:noFill/>
        </p:spPr>
        <p:txBody>
          <a:bodyPr wrap="square" rtlCol="0">
            <a:spAutoFit/>
          </a:bodyPr>
          <a:lstStyle/>
          <a:p>
            <a:r>
              <a:rPr lang="en-US" sz="2400" b="1" dirty="0">
                <a:solidFill>
                  <a:srgbClr val="002060"/>
                </a:solidFill>
              </a:rPr>
              <a:t>The following is one of the rarest classical test for esters which produces </a:t>
            </a:r>
            <a:r>
              <a:rPr lang="en-US" sz="2400" b="1" dirty="0">
                <a:solidFill>
                  <a:srgbClr val="CC6600"/>
                </a:solidFill>
              </a:rPr>
              <a:t>red-brown</a:t>
            </a:r>
            <a:r>
              <a:rPr lang="en-US" sz="2400" b="1" dirty="0">
                <a:solidFill>
                  <a:srgbClr val="002060"/>
                </a:solidFill>
              </a:rPr>
              <a:t> ppt with nitro compounds.</a:t>
            </a:r>
            <a:endParaRPr lang="en-US" sz="2400" b="1" i="1" dirty="0">
              <a:solidFill>
                <a:srgbClr val="7030A0"/>
              </a:solidFill>
            </a:endParaRPr>
          </a:p>
        </p:txBody>
      </p:sp>
      <p:graphicFrame>
        <p:nvGraphicFramePr>
          <p:cNvPr id="4" name="Object 3">
            <a:extLst>
              <a:ext uri="{FF2B5EF4-FFF2-40B4-BE49-F238E27FC236}">
                <a16:creationId xmlns:a16="http://schemas.microsoft.com/office/drawing/2014/main" id="{3950114D-D367-45A7-B70F-AFF86A625BD2}"/>
              </a:ext>
            </a:extLst>
          </p:cNvPr>
          <p:cNvGraphicFramePr>
            <a:graphicFrameLocks noChangeAspect="1"/>
          </p:cNvGraphicFramePr>
          <p:nvPr>
            <p:extLst>
              <p:ext uri="{D42A27DB-BD31-4B8C-83A1-F6EECF244321}">
                <p14:modId xmlns:p14="http://schemas.microsoft.com/office/powerpoint/2010/main" val="3658817884"/>
              </p:ext>
            </p:extLst>
          </p:nvPr>
        </p:nvGraphicFramePr>
        <p:xfrm>
          <a:off x="954407" y="3429000"/>
          <a:ext cx="10283186" cy="2836567"/>
        </p:xfrm>
        <a:graphic>
          <a:graphicData uri="http://schemas.openxmlformats.org/presentationml/2006/ole">
            <mc:AlternateContent xmlns:mc="http://schemas.openxmlformats.org/markup-compatibility/2006">
              <mc:Choice xmlns:v="urn:schemas-microsoft-com:vml" Requires="v">
                <p:oleObj spid="_x0000_s17545" name="CS ChemDraw Drawing" r:id="rId3" imgW="6479701" imgH="1787366" progId="ChemDraw.Document.6.0">
                  <p:embed/>
                </p:oleObj>
              </mc:Choice>
              <mc:Fallback>
                <p:oleObj name="CS ChemDraw Drawing" r:id="rId3" imgW="6479701" imgH="1787366" progId="ChemDraw.Document.6.0">
                  <p:embed/>
                  <p:pic>
                    <p:nvPicPr>
                      <p:cNvPr id="0" name=""/>
                      <p:cNvPicPr/>
                      <p:nvPr/>
                    </p:nvPicPr>
                    <p:blipFill>
                      <a:blip r:embed="rId4"/>
                      <a:stretch>
                        <a:fillRect/>
                      </a:stretch>
                    </p:blipFill>
                    <p:spPr>
                      <a:xfrm>
                        <a:off x="954407" y="3429000"/>
                        <a:ext cx="10283186" cy="2836567"/>
                      </a:xfrm>
                      <a:prstGeom prst="rect">
                        <a:avLst/>
                      </a:prstGeom>
                    </p:spPr>
                  </p:pic>
                </p:oleObj>
              </mc:Fallback>
            </mc:AlternateContent>
          </a:graphicData>
        </a:graphic>
      </p:graphicFrame>
    </p:spTree>
    <p:extLst>
      <p:ext uri="{BB962C8B-B14F-4D97-AF65-F5344CB8AC3E}">
        <p14:creationId xmlns:p14="http://schemas.microsoft.com/office/powerpoint/2010/main" val="1516004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3022177" y="80990"/>
            <a:ext cx="5459763" cy="1754326"/>
          </a:xfrm>
          <a:prstGeom prst="rect">
            <a:avLst/>
          </a:prstGeom>
          <a:noFill/>
        </p:spPr>
        <p:txBody>
          <a:bodyPr wrap="none" rtlCol="0">
            <a:spAutoFit/>
          </a:bodyPr>
          <a:lstStyle/>
          <a:p>
            <a:pPr algn="ctr"/>
            <a:r>
              <a:rPr lang="en-US" sz="4400" b="1" dirty="0">
                <a:solidFill>
                  <a:srgbClr val="C00000"/>
                </a:solidFill>
              </a:rPr>
              <a:t>Chemical Tests –cont’d</a:t>
            </a:r>
          </a:p>
          <a:p>
            <a:pPr algn="ctr"/>
            <a:r>
              <a:rPr lang="en-US" sz="3200" b="1" dirty="0">
                <a:solidFill>
                  <a:srgbClr val="0070C0"/>
                </a:solidFill>
              </a:rPr>
              <a:t>(Esters)</a:t>
            </a:r>
          </a:p>
          <a:p>
            <a:pPr algn="ctr"/>
            <a:r>
              <a:rPr lang="en-US" sz="3200" b="1" dirty="0">
                <a:solidFill>
                  <a:srgbClr val="7030A0"/>
                </a:solidFill>
              </a:rPr>
              <a:t>Ferric hydroxamate Test</a:t>
            </a: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TextBox 8">
            <a:extLst>
              <a:ext uri="{FF2B5EF4-FFF2-40B4-BE49-F238E27FC236}">
                <a16:creationId xmlns:a16="http://schemas.microsoft.com/office/drawing/2014/main" id="{9FAA6216-FDF8-401E-8617-FE4C7C1513DA}"/>
              </a:ext>
            </a:extLst>
          </p:cNvPr>
          <p:cNvSpPr txBox="1"/>
          <p:nvPr/>
        </p:nvSpPr>
        <p:spPr>
          <a:xfrm>
            <a:off x="357931" y="2270605"/>
            <a:ext cx="11118209" cy="1200329"/>
          </a:xfrm>
          <a:prstGeom prst="rect">
            <a:avLst/>
          </a:prstGeom>
          <a:noFill/>
        </p:spPr>
        <p:txBody>
          <a:bodyPr wrap="square" rtlCol="0">
            <a:spAutoFit/>
          </a:bodyPr>
          <a:lstStyle/>
          <a:p>
            <a:r>
              <a:rPr lang="en-US" sz="2400" b="1" dirty="0">
                <a:solidFill>
                  <a:srgbClr val="002060"/>
                </a:solidFill>
              </a:rPr>
              <a:t>Many esters have pleasant odors! The following is one of the rarest classical test for esters. Hydroxylamine reacts with esters to form hydroxamates which give colored complexes (</a:t>
            </a:r>
            <a:r>
              <a:rPr lang="en-US" sz="2400" b="1" dirty="0" err="1">
                <a:solidFill>
                  <a:srgbClr val="002060"/>
                </a:solidFill>
              </a:rPr>
              <a:t>e.g</a:t>
            </a:r>
            <a:r>
              <a:rPr lang="en-US" sz="2400" b="1" dirty="0">
                <a:solidFill>
                  <a:srgbClr val="002060"/>
                </a:solidFill>
              </a:rPr>
              <a:t>, </a:t>
            </a:r>
            <a:r>
              <a:rPr lang="en-US" sz="2400" b="1" dirty="0">
                <a:solidFill>
                  <a:srgbClr val="FF0000"/>
                </a:solidFill>
              </a:rPr>
              <a:t>red </a:t>
            </a:r>
            <a:r>
              <a:rPr lang="en-US" sz="2400" b="1" dirty="0">
                <a:solidFill>
                  <a:srgbClr val="002060"/>
                </a:solidFill>
              </a:rPr>
              <a:t>to </a:t>
            </a:r>
            <a:r>
              <a:rPr lang="en-US" sz="2400" b="1" dirty="0">
                <a:solidFill>
                  <a:srgbClr val="CC00FF"/>
                </a:solidFill>
              </a:rPr>
              <a:t>purple</a:t>
            </a:r>
            <a:r>
              <a:rPr lang="en-US" sz="2400" b="1" dirty="0">
                <a:solidFill>
                  <a:srgbClr val="002060"/>
                </a:solidFill>
              </a:rPr>
              <a:t>) with ferric chloride.</a:t>
            </a:r>
            <a:endParaRPr lang="en-US" sz="2400" b="1" i="1" dirty="0">
              <a:solidFill>
                <a:srgbClr val="7030A0"/>
              </a:solidFill>
            </a:endParaRPr>
          </a:p>
        </p:txBody>
      </p:sp>
      <p:graphicFrame>
        <p:nvGraphicFramePr>
          <p:cNvPr id="2" name="Object 1">
            <a:extLst>
              <a:ext uri="{FF2B5EF4-FFF2-40B4-BE49-F238E27FC236}">
                <a16:creationId xmlns:a16="http://schemas.microsoft.com/office/drawing/2014/main" id="{883C2152-EAAF-4765-ACAB-85386715404A}"/>
              </a:ext>
            </a:extLst>
          </p:cNvPr>
          <p:cNvGraphicFramePr>
            <a:graphicFrameLocks noChangeAspect="1"/>
          </p:cNvGraphicFramePr>
          <p:nvPr>
            <p:extLst>
              <p:ext uri="{D42A27DB-BD31-4B8C-83A1-F6EECF244321}">
                <p14:modId xmlns:p14="http://schemas.microsoft.com/office/powerpoint/2010/main" val="213720030"/>
              </p:ext>
            </p:extLst>
          </p:nvPr>
        </p:nvGraphicFramePr>
        <p:xfrm>
          <a:off x="702447" y="4269879"/>
          <a:ext cx="10505209" cy="1500294"/>
        </p:xfrm>
        <a:graphic>
          <a:graphicData uri="http://schemas.openxmlformats.org/presentationml/2006/ole">
            <mc:AlternateContent xmlns:mc="http://schemas.openxmlformats.org/markup-compatibility/2006">
              <mc:Choice xmlns:v="urn:schemas-microsoft-com:vml" Requires="v">
                <p:oleObj spid="_x0000_s18556" name="CS ChemDraw Drawing" r:id="rId3" imgW="5290981" imgH="755605" progId="ChemDraw.Document.6.0">
                  <p:embed/>
                </p:oleObj>
              </mc:Choice>
              <mc:Fallback>
                <p:oleObj name="CS ChemDraw Drawing" r:id="rId3" imgW="5290981" imgH="755605" progId="ChemDraw.Document.6.0">
                  <p:embed/>
                  <p:pic>
                    <p:nvPicPr>
                      <p:cNvPr id="0" name=""/>
                      <p:cNvPicPr/>
                      <p:nvPr/>
                    </p:nvPicPr>
                    <p:blipFill>
                      <a:blip r:embed="rId4"/>
                      <a:stretch>
                        <a:fillRect/>
                      </a:stretch>
                    </p:blipFill>
                    <p:spPr>
                      <a:xfrm>
                        <a:off x="702447" y="4269879"/>
                        <a:ext cx="10505209" cy="1500294"/>
                      </a:xfrm>
                      <a:prstGeom prst="rect">
                        <a:avLst/>
                      </a:prstGeom>
                    </p:spPr>
                  </p:pic>
                </p:oleObj>
              </mc:Fallback>
            </mc:AlternateContent>
          </a:graphicData>
        </a:graphic>
      </p:graphicFrame>
    </p:spTree>
    <p:extLst>
      <p:ext uri="{BB962C8B-B14F-4D97-AF65-F5344CB8AC3E}">
        <p14:creationId xmlns:p14="http://schemas.microsoft.com/office/powerpoint/2010/main" val="4200607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62263-4346-4B02-BC5A-E7853CA77E49}"/>
              </a:ext>
            </a:extLst>
          </p:cNvPr>
          <p:cNvSpPr txBox="1"/>
          <p:nvPr/>
        </p:nvSpPr>
        <p:spPr>
          <a:xfrm>
            <a:off x="863273" y="80990"/>
            <a:ext cx="9777612" cy="2246769"/>
          </a:xfrm>
          <a:prstGeom prst="rect">
            <a:avLst/>
          </a:prstGeom>
          <a:noFill/>
        </p:spPr>
        <p:txBody>
          <a:bodyPr wrap="none" rtlCol="0">
            <a:spAutoFit/>
          </a:bodyPr>
          <a:lstStyle/>
          <a:p>
            <a:pPr algn="ctr"/>
            <a:r>
              <a:rPr lang="en-US" sz="4400" b="1" dirty="0">
                <a:solidFill>
                  <a:srgbClr val="C00000"/>
                </a:solidFill>
              </a:rPr>
              <a:t>(C)  Spectroscopic Tests</a:t>
            </a:r>
            <a:endParaRPr lang="en-US" sz="3200" b="1" dirty="0">
              <a:solidFill>
                <a:srgbClr val="0070C0"/>
              </a:solidFill>
            </a:endParaRPr>
          </a:p>
          <a:p>
            <a:pPr algn="ctr"/>
            <a:r>
              <a:rPr lang="en-US" sz="3200" b="1" dirty="0">
                <a:solidFill>
                  <a:srgbClr val="0070C0"/>
                </a:solidFill>
              </a:rPr>
              <a:t>Spectroscopic analysis has taken over almost completely</a:t>
            </a:r>
          </a:p>
          <a:p>
            <a:pPr algn="ctr"/>
            <a:r>
              <a:rPr lang="en-US" sz="3200" b="1" dirty="0">
                <a:solidFill>
                  <a:srgbClr val="0070C0"/>
                </a:solidFill>
              </a:rPr>
              <a:t>the Classical FG analysis</a:t>
            </a:r>
          </a:p>
          <a:p>
            <a:pPr algn="ctr"/>
            <a:endParaRPr lang="en-US" sz="3200" b="1" dirty="0">
              <a:solidFill>
                <a:srgbClr val="0070C0"/>
              </a:solidFill>
            </a:endParaRPr>
          </a:p>
        </p:txBody>
      </p:sp>
      <p:sp>
        <p:nvSpPr>
          <p:cNvPr id="6" name="Rectangle 2">
            <a:extLst>
              <a:ext uri="{FF2B5EF4-FFF2-40B4-BE49-F238E27FC236}">
                <a16:creationId xmlns:a16="http://schemas.microsoft.com/office/drawing/2014/main" id="{19AFF30D-5C15-479C-B36A-4733DDB22F5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24">
            <a:extLst>
              <a:ext uri="{FF2B5EF4-FFF2-40B4-BE49-F238E27FC236}">
                <a16:creationId xmlns:a16="http://schemas.microsoft.com/office/drawing/2014/main" id="{AB59BF16-8F93-4E3C-9501-43D3CA9F7C50}"/>
              </a:ext>
            </a:extLst>
          </p:cNvPr>
          <p:cNvSpPr>
            <a:spLocks noChangeArrowheads="1"/>
          </p:cNvSpPr>
          <p:nvPr/>
        </p:nvSpPr>
        <p:spPr bwMode="auto">
          <a:xfrm>
            <a:off x="2474752" y="507161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1339C1E-354A-45AE-8318-39C5ADDF1FEC}"/>
              </a:ext>
            </a:extLst>
          </p:cNvPr>
          <p:cNvSpPr>
            <a:spLocks noChangeArrowheads="1"/>
          </p:cNvSpPr>
          <p:nvPr/>
        </p:nvSpPr>
        <p:spPr bwMode="auto">
          <a:xfrm>
            <a:off x="2223082" y="35717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a:extLst>
              <a:ext uri="{FF2B5EF4-FFF2-40B4-BE49-F238E27FC236}">
                <a16:creationId xmlns:a16="http://schemas.microsoft.com/office/drawing/2014/main" id="{1B716E12-0CB9-4A4C-A711-01B14E38C1F1}"/>
              </a:ext>
            </a:extLst>
          </p:cNvPr>
          <p:cNvSpPr txBox="1"/>
          <p:nvPr/>
        </p:nvSpPr>
        <p:spPr>
          <a:xfrm>
            <a:off x="287502" y="2373828"/>
            <a:ext cx="4665957" cy="523220"/>
          </a:xfrm>
          <a:prstGeom prst="rect">
            <a:avLst/>
          </a:prstGeom>
          <a:noFill/>
        </p:spPr>
        <p:txBody>
          <a:bodyPr wrap="none" rtlCol="0">
            <a:spAutoFit/>
          </a:bodyPr>
          <a:lstStyle/>
          <a:p>
            <a:r>
              <a:rPr lang="en-US" sz="2800" b="1" dirty="0">
                <a:solidFill>
                  <a:srgbClr val="7030A0"/>
                </a:solidFill>
              </a:rPr>
              <a:t>For H-NMR frequency tables:  </a:t>
            </a:r>
          </a:p>
        </p:txBody>
      </p:sp>
      <p:sp>
        <p:nvSpPr>
          <p:cNvPr id="10" name="TextBox 9">
            <a:extLst>
              <a:ext uri="{FF2B5EF4-FFF2-40B4-BE49-F238E27FC236}">
                <a16:creationId xmlns:a16="http://schemas.microsoft.com/office/drawing/2014/main" id="{F262AE01-252C-4023-B2E6-6D29D668F381}"/>
              </a:ext>
            </a:extLst>
          </p:cNvPr>
          <p:cNvSpPr txBox="1"/>
          <p:nvPr/>
        </p:nvSpPr>
        <p:spPr>
          <a:xfrm>
            <a:off x="346225" y="3950839"/>
            <a:ext cx="4772332" cy="523220"/>
          </a:xfrm>
          <a:prstGeom prst="rect">
            <a:avLst/>
          </a:prstGeom>
          <a:noFill/>
        </p:spPr>
        <p:txBody>
          <a:bodyPr wrap="none" rtlCol="0">
            <a:spAutoFit/>
          </a:bodyPr>
          <a:lstStyle/>
          <a:p>
            <a:r>
              <a:rPr lang="en-US" sz="2800" b="1" dirty="0">
                <a:solidFill>
                  <a:srgbClr val="7030A0"/>
                </a:solidFill>
              </a:rPr>
              <a:t>For Infrared frequency tables:  </a:t>
            </a:r>
          </a:p>
        </p:txBody>
      </p:sp>
      <p:sp>
        <p:nvSpPr>
          <p:cNvPr id="11" name="TextBox 10">
            <a:extLst>
              <a:ext uri="{FF2B5EF4-FFF2-40B4-BE49-F238E27FC236}">
                <a16:creationId xmlns:a16="http://schemas.microsoft.com/office/drawing/2014/main" id="{322B38C0-83D8-4F3E-BBA2-D287DCCCA184}"/>
              </a:ext>
            </a:extLst>
          </p:cNvPr>
          <p:cNvSpPr txBox="1"/>
          <p:nvPr/>
        </p:nvSpPr>
        <p:spPr>
          <a:xfrm>
            <a:off x="346225" y="5407554"/>
            <a:ext cx="5892703" cy="523220"/>
          </a:xfrm>
          <a:prstGeom prst="rect">
            <a:avLst/>
          </a:prstGeom>
          <a:noFill/>
        </p:spPr>
        <p:txBody>
          <a:bodyPr wrap="none" rtlCol="0">
            <a:spAutoFit/>
          </a:bodyPr>
          <a:lstStyle/>
          <a:p>
            <a:r>
              <a:rPr lang="en-US" sz="2800" b="1" dirty="0">
                <a:solidFill>
                  <a:srgbClr val="7030A0"/>
                </a:solidFill>
              </a:rPr>
              <a:t>For MS analysis (not used in this lab):  </a:t>
            </a:r>
          </a:p>
        </p:txBody>
      </p:sp>
      <p:sp>
        <p:nvSpPr>
          <p:cNvPr id="5" name="Rectangle 4">
            <a:extLst>
              <a:ext uri="{FF2B5EF4-FFF2-40B4-BE49-F238E27FC236}">
                <a16:creationId xmlns:a16="http://schemas.microsoft.com/office/drawing/2014/main" id="{A47C696C-5FCD-424E-AA03-17CF0653C41E}"/>
              </a:ext>
            </a:extLst>
          </p:cNvPr>
          <p:cNvSpPr/>
          <p:nvPr/>
        </p:nvSpPr>
        <p:spPr>
          <a:xfrm>
            <a:off x="4885189" y="2451457"/>
            <a:ext cx="7019310" cy="369332"/>
          </a:xfrm>
          <a:prstGeom prst="rect">
            <a:avLst/>
          </a:prstGeom>
        </p:spPr>
        <p:txBody>
          <a:bodyPr wrap="square">
            <a:spAutoFit/>
          </a:bodyPr>
          <a:lstStyle/>
          <a:p>
            <a:r>
              <a:rPr lang="en-US" dirty="0">
                <a:solidFill>
                  <a:srgbClr val="0070C0"/>
                </a:solidFill>
              </a:rPr>
              <a:t>https://www.cpp.edu/~lsstarkey/courses/NMR/NMRshifts1H-general.pdf</a:t>
            </a:r>
          </a:p>
        </p:txBody>
      </p:sp>
      <p:sp>
        <p:nvSpPr>
          <p:cNvPr id="12" name="Rectangle 11">
            <a:extLst>
              <a:ext uri="{FF2B5EF4-FFF2-40B4-BE49-F238E27FC236}">
                <a16:creationId xmlns:a16="http://schemas.microsoft.com/office/drawing/2014/main" id="{85E48B45-42BC-4926-942D-33389D2A3B81}"/>
              </a:ext>
            </a:extLst>
          </p:cNvPr>
          <p:cNvSpPr/>
          <p:nvPr/>
        </p:nvSpPr>
        <p:spPr>
          <a:xfrm>
            <a:off x="5522752" y="3997443"/>
            <a:ext cx="6096000" cy="646331"/>
          </a:xfrm>
          <a:prstGeom prst="rect">
            <a:avLst/>
          </a:prstGeom>
        </p:spPr>
        <p:txBody>
          <a:bodyPr wrap="square">
            <a:spAutoFit/>
          </a:bodyPr>
          <a:lstStyle/>
          <a:p>
            <a:r>
              <a:rPr lang="en-US" dirty="0">
                <a:solidFill>
                  <a:srgbClr val="0070C0"/>
                </a:solidFill>
              </a:rPr>
              <a:t>https://www.sigmaaldrich.com/technical-documents/articles/biology/ir-spectrum-table.html</a:t>
            </a:r>
          </a:p>
        </p:txBody>
      </p:sp>
      <p:sp>
        <p:nvSpPr>
          <p:cNvPr id="14" name="Rectangle 13">
            <a:extLst>
              <a:ext uri="{FF2B5EF4-FFF2-40B4-BE49-F238E27FC236}">
                <a16:creationId xmlns:a16="http://schemas.microsoft.com/office/drawing/2014/main" id="{C07BDBD7-AEEB-4EC0-B6CD-B267860F2B74}"/>
              </a:ext>
            </a:extLst>
          </p:cNvPr>
          <p:cNvSpPr/>
          <p:nvPr/>
        </p:nvSpPr>
        <p:spPr>
          <a:xfrm>
            <a:off x="6302929" y="5345998"/>
            <a:ext cx="5164821" cy="646331"/>
          </a:xfrm>
          <a:prstGeom prst="rect">
            <a:avLst/>
          </a:prstGeom>
        </p:spPr>
        <p:txBody>
          <a:bodyPr wrap="square">
            <a:spAutoFit/>
          </a:bodyPr>
          <a:lstStyle/>
          <a:p>
            <a:r>
              <a:rPr lang="en-US" dirty="0">
                <a:solidFill>
                  <a:srgbClr val="0070C0"/>
                </a:solidFill>
              </a:rPr>
              <a:t>https://users.wfu.edu/~kingag/223L/procedures-handouts/common%20MS%20fragment%20ions.pdf</a:t>
            </a:r>
          </a:p>
        </p:txBody>
      </p:sp>
    </p:spTree>
    <p:extLst>
      <p:ext uri="{BB962C8B-B14F-4D97-AF65-F5344CB8AC3E}">
        <p14:creationId xmlns:p14="http://schemas.microsoft.com/office/powerpoint/2010/main" val="101163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D588D2-5814-43EE-B5A1-8858E6FD2000}"/>
              </a:ext>
            </a:extLst>
          </p:cNvPr>
          <p:cNvPicPr>
            <a:picLocks noChangeAspect="1"/>
          </p:cNvPicPr>
          <p:nvPr/>
        </p:nvPicPr>
        <p:blipFill rotWithShape="1">
          <a:blip r:embed="rId2"/>
          <a:srcRect l="33065" t="10423" r="33959" b="13810"/>
          <a:stretch/>
        </p:blipFill>
        <p:spPr>
          <a:xfrm rot="5400000">
            <a:off x="3629471" y="-1216847"/>
            <a:ext cx="5664216" cy="10195926"/>
          </a:xfrm>
          <a:prstGeom prst="rect">
            <a:avLst/>
          </a:prstGeom>
        </p:spPr>
      </p:pic>
      <p:sp>
        <p:nvSpPr>
          <p:cNvPr id="5" name="TextBox 4">
            <a:extLst>
              <a:ext uri="{FF2B5EF4-FFF2-40B4-BE49-F238E27FC236}">
                <a16:creationId xmlns:a16="http://schemas.microsoft.com/office/drawing/2014/main" id="{B2E45718-A015-41B7-B96E-5A9A750B4D82}"/>
              </a:ext>
            </a:extLst>
          </p:cNvPr>
          <p:cNvSpPr txBox="1"/>
          <p:nvPr/>
        </p:nvSpPr>
        <p:spPr>
          <a:xfrm>
            <a:off x="4788225" y="679676"/>
            <a:ext cx="3097425" cy="369332"/>
          </a:xfrm>
          <a:prstGeom prst="rect">
            <a:avLst/>
          </a:prstGeom>
          <a:noFill/>
        </p:spPr>
        <p:txBody>
          <a:bodyPr wrap="square" rtlCol="0">
            <a:spAutoFit/>
          </a:bodyPr>
          <a:lstStyle/>
          <a:p>
            <a:r>
              <a:rPr lang="en-US" b="1" dirty="0">
                <a:solidFill>
                  <a:srgbClr val="C00000"/>
                </a:solidFill>
              </a:rPr>
              <a:t>Unknown organic compound</a:t>
            </a:r>
          </a:p>
        </p:txBody>
      </p:sp>
      <p:sp>
        <p:nvSpPr>
          <p:cNvPr id="6" name="TextBox 5">
            <a:extLst>
              <a:ext uri="{FF2B5EF4-FFF2-40B4-BE49-F238E27FC236}">
                <a16:creationId xmlns:a16="http://schemas.microsoft.com/office/drawing/2014/main" id="{F8BC0082-F9DB-4309-8A0E-B43EF7B9D483}"/>
              </a:ext>
            </a:extLst>
          </p:cNvPr>
          <p:cNvSpPr txBox="1"/>
          <p:nvPr/>
        </p:nvSpPr>
        <p:spPr>
          <a:xfrm>
            <a:off x="6566990" y="1140447"/>
            <a:ext cx="2761632" cy="276999"/>
          </a:xfrm>
          <a:prstGeom prst="rect">
            <a:avLst/>
          </a:prstGeom>
          <a:noFill/>
        </p:spPr>
        <p:txBody>
          <a:bodyPr wrap="square" rtlCol="0">
            <a:spAutoFit/>
          </a:bodyPr>
          <a:lstStyle/>
          <a:p>
            <a:r>
              <a:rPr lang="en-US" sz="1200" dirty="0"/>
              <a:t> (warm to 60-70 </a:t>
            </a:r>
            <a:r>
              <a:rPr lang="en-US" sz="1200" baseline="30000" dirty="0"/>
              <a:t>o</a:t>
            </a:r>
            <a:r>
              <a:rPr lang="en-US" sz="1200" dirty="0"/>
              <a:t>C)</a:t>
            </a:r>
          </a:p>
        </p:txBody>
      </p:sp>
      <p:sp>
        <p:nvSpPr>
          <p:cNvPr id="2" name="TextBox 1">
            <a:extLst>
              <a:ext uri="{FF2B5EF4-FFF2-40B4-BE49-F238E27FC236}">
                <a16:creationId xmlns:a16="http://schemas.microsoft.com/office/drawing/2014/main" id="{3C6E9F32-15FE-4B49-B29C-D53BA8954832}"/>
              </a:ext>
            </a:extLst>
          </p:cNvPr>
          <p:cNvSpPr txBox="1"/>
          <p:nvPr/>
        </p:nvSpPr>
        <p:spPr>
          <a:xfrm>
            <a:off x="5411932" y="5812802"/>
            <a:ext cx="1049647" cy="523220"/>
          </a:xfrm>
          <a:prstGeom prst="rect">
            <a:avLst/>
          </a:prstGeom>
          <a:noFill/>
        </p:spPr>
        <p:txBody>
          <a:bodyPr wrap="none" rtlCol="0">
            <a:spAutoFit/>
          </a:bodyPr>
          <a:lstStyle/>
          <a:p>
            <a:pPr algn="ctr"/>
            <a:r>
              <a:rPr lang="en-US" sz="1400" dirty="0"/>
              <a:t>or alkene</a:t>
            </a:r>
          </a:p>
          <a:p>
            <a:pPr algn="ctr"/>
            <a:r>
              <a:rPr lang="en-US" sz="1400" dirty="0"/>
              <a:t>or aldehyde</a:t>
            </a:r>
          </a:p>
        </p:txBody>
      </p:sp>
      <p:cxnSp>
        <p:nvCxnSpPr>
          <p:cNvPr id="7" name="Straight Connector 6">
            <a:extLst>
              <a:ext uri="{FF2B5EF4-FFF2-40B4-BE49-F238E27FC236}">
                <a16:creationId xmlns:a16="http://schemas.microsoft.com/office/drawing/2014/main" id="{F739AC87-5112-49F1-8B8D-A8E1EEE09AD8}"/>
              </a:ext>
            </a:extLst>
          </p:cNvPr>
          <p:cNvCxnSpPr/>
          <p:nvPr/>
        </p:nvCxnSpPr>
        <p:spPr>
          <a:xfrm flipH="1">
            <a:off x="1551963" y="5394121"/>
            <a:ext cx="1870745"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7EA59DF3-D5C5-4C5F-82D4-D406C7C081DA}"/>
              </a:ext>
            </a:extLst>
          </p:cNvPr>
          <p:cNvCxnSpPr>
            <a:cxnSpLocks/>
          </p:cNvCxnSpPr>
          <p:nvPr/>
        </p:nvCxnSpPr>
        <p:spPr>
          <a:xfrm flipV="1">
            <a:off x="1551962" y="5389543"/>
            <a:ext cx="1" cy="419449"/>
          </a:xfrm>
          <a:prstGeom prst="line">
            <a:avLst/>
          </a:prstGeom>
        </p:spPr>
        <p:style>
          <a:lnRef idx="3">
            <a:schemeClr val="dk1"/>
          </a:lnRef>
          <a:fillRef idx="0">
            <a:schemeClr val="dk1"/>
          </a:fillRef>
          <a:effectRef idx="2">
            <a:schemeClr val="dk1"/>
          </a:effectRef>
          <a:fontRef idx="minor">
            <a:schemeClr val="tx1"/>
          </a:fontRef>
        </p:style>
      </p:cxnSp>
      <p:sp>
        <p:nvSpPr>
          <p:cNvPr id="10" name="Isosceles Triangle 9">
            <a:extLst>
              <a:ext uri="{FF2B5EF4-FFF2-40B4-BE49-F238E27FC236}">
                <a16:creationId xmlns:a16="http://schemas.microsoft.com/office/drawing/2014/main" id="{C344A5C0-AD2E-4999-9513-260AFF56E415}"/>
              </a:ext>
            </a:extLst>
          </p:cNvPr>
          <p:cNvSpPr/>
          <p:nvPr/>
        </p:nvSpPr>
        <p:spPr>
          <a:xfrm rot="10800000">
            <a:off x="1489044" y="5805397"/>
            <a:ext cx="125835" cy="109042"/>
          </a:xfrm>
          <a:prstGeom prst="triangl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7722F6-72E0-4DB5-906A-279137F969AD}"/>
              </a:ext>
            </a:extLst>
          </p:cNvPr>
          <p:cNvSpPr txBox="1"/>
          <p:nvPr/>
        </p:nvSpPr>
        <p:spPr>
          <a:xfrm>
            <a:off x="871904" y="5859918"/>
            <a:ext cx="1360116" cy="523220"/>
          </a:xfrm>
          <a:prstGeom prst="rect">
            <a:avLst/>
          </a:prstGeom>
          <a:noFill/>
        </p:spPr>
        <p:txBody>
          <a:bodyPr wrap="none" rtlCol="0">
            <a:spAutoFit/>
          </a:bodyPr>
          <a:lstStyle/>
          <a:p>
            <a:pPr algn="ctr"/>
            <a:r>
              <a:rPr lang="en-US" sz="1400" dirty="0"/>
              <a:t>nitro compound</a:t>
            </a:r>
          </a:p>
          <a:p>
            <a:pPr algn="ctr"/>
            <a:r>
              <a:rPr lang="en-US" sz="1400" dirty="0"/>
              <a:t>(test further)</a:t>
            </a:r>
          </a:p>
        </p:txBody>
      </p:sp>
    </p:spTree>
    <p:extLst>
      <p:ext uri="{BB962C8B-B14F-4D97-AF65-F5344CB8AC3E}">
        <p14:creationId xmlns:p14="http://schemas.microsoft.com/office/powerpoint/2010/main" val="1954332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C27015-1ECA-4D9B-B12C-A534C1C4AF63}"/>
              </a:ext>
            </a:extLst>
          </p:cNvPr>
          <p:cNvSpPr txBox="1"/>
          <p:nvPr/>
        </p:nvSpPr>
        <p:spPr>
          <a:xfrm>
            <a:off x="94891" y="80990"/>
            <a:ext cx="11913079" cy="2185214"/>
          </a:xfrm>
          <a:prstGeom prst="rect">
            <a:avLst/>
          </a:prstGeom>
          <a:noFill/>
        </p:spPr>
        <p:txBody>
          <a:bodyPr wrap="square" rtlCol="0">
            <a:spAutoFit/>
          </a:bodyPr>
          <a:lstStyle/>
          <a:p>
            <a:pPr algn="ctr"/>
            <a:r>
              <a:rPr lang="en-US" sz="4400" b="1" dirty="0">
                <a:solidFill>
                  <a:srgbClr val="C00000"/>
                </a:solidFill>
              </a:rPr>
              <a:t>(D) Unsaturation Number</a:t>
            </a:r>
          </a:p>
          <a:p>
            <a:pPr algn="ctr"/>
            <a:r>
              <a:rPr lang="en-US" sz="3600" b="1" dirty="0">
                <a:solidFill>
                  <a:srgbClr val="C00000"/>
                </a:solidFill>
              </a:rPr>
              <a:t>(Degree of Unsaturation)</a:t>
            </a:r>
            <a:endParaRPr lang="en-US" sz="3600" b="1" dirty="0">
              <a:solidFill>
                <a:srgbClr val="0070C0"/>
              </a:solidFill>
            </a:endParaRPr>
          </a:p>
          <a:p>
            <a:pPr algn="ctr"/>
            <a:r>
              <a:rPr lang="en-US" sz="2800" b="1" dirty="0">
                <a:solidFill>
                  <a:srgbClr val="0070C0"/>
                </a:solidFill>
              </a:rPr>
              <a:t>You will need this to figure out the full structural formula of your unknown. </a:t>
            </a:r>
          </a:p>
          <a:p>
            <a:pPr algn="ctr"/>
            <a:r>
              <a:rPr lang="en-US" sz="2800" b="1" dirty="0">
                <a:solidFill>
                  <a:srgbClr val="0070C0"/>
                </a:solidFill>
              </a:rPr>
              <a:t>It measures deficiency of H-atoms in a molecule from fully saturated state</a:t>
            </a:r>
          </a:p>
        </p:txBody>
      </p:sp>
      <p:pic>
        <p:nvPicPr>
          <p:cNvPr id="21510" name="Picture 6" descr="Related image">
            <a:extLst>
              <a:ext uri="{FF2B5EF4-FFF2-40B4-BE49-F238E27FC236}">
                <a16:creationId xmlns:a16="http://schemas.microsoft.com/office/drawing/2014/main" id="{10DA8DF2-8479-4699-9153-E3FB6B07D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563" y="2728131"/>
            <a:ext cx="10975502" cy="3983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855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Related image">
            <a:extLst>
              <a:ext uri="{FF2B5EF4-FFF2-40B4-BE49-F238E27FC236}">
                <a16:creationId xmlns:a16="http://schemas.microsoft.com/office/drawing/2014/main" id="{538AD28C-3AE2-4411-8FCD-19844B9C34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006" t="29653" r="7007" b="48655"/>
          <a:stretch/>
        </p:blipFill>
        <p:spPr bwMode="auto">
          <a:xfrm>
            <a:off x="6096000" y="208190"/>
            <a:ext cx="4169328" cy="86406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76BC960-7B18-49AE-812E-37F722DD5F2C}"/>
              </a:ext>
            </a:extLst>
          </p:cNvPr>
          <p:cNvSpPr/>
          <p:nvPr/>
        </p:nvSpPr>
        <p:spPr>
          <a:xfrm>
            <a:off x="1210812" y="-4962"/>
            <a:ext cx="4393035" cy="1077218"/>
          </a:xfrm>
          <a:prstGeom prst="rect">
            <a:avLst/>
          </a:prstGeom>
        </p:spPr>
        <p:txBody>
          <a:bodyPr wrap="square">
            <a:spAutoFit/>
          </a:bodyPr>
          <a:lstStyle/>
          <a:p>
            <a:pPr algn="ctr"/>
            <a:r>
              <a:rPr lang="en-US" sz="3200" b="1" dirty="0">
                <a:solidFill>
                  <a:srgbClr val="C00000"/>
                </a:solidFill>
              </a:rPr>
              <a:t>Unsaturation Number</a:t>
            </a:r>
          </a:p>
          <a:p>
            <a:pPr algn="ctr"/>
            <a:r>
              <a:rPr lang="en-US" sz="3200" b="1" dirty="0">
                <a:solidFill>
                  <a:srgbClr val="C00000"/>
                </a:solidFill>
              </a:rPr>
              <a:t>(Degree of Unsaturation)</a:t>
            </a:r>
            <a:endParaRPr lang="en-US" sz="3200" b="1" dirty="0">
              <a:solidFill>
                <a:srgbClr val="0070C0"/>
              </a:solidFill>
            </a:endParaRPr>
          </a:p>
        </p:txBody>
      </p:sp>
      <p:sp>
        <p:nvSpPr>
          <p:cNvPr id="6" name="TextBox 5">
            <a:extLst>
              <a:ext uri="{FF2B5EF4-FFF2-40B4-BE49-F238E27FC236}">
                <a16:creationId xmlns:a16="http://schemas.microsoft.com/office/drawing/2014/main" id="{62A98FD9-28FF-493D-82D8-AAD0CE63CDE9}"/>
              </a:ext>
            </a:extLst>
          </p:cNvPr>
          <p:cNvSpPr txBox="1"/>
          <p:nvPr/>
        </p:nvSpPr>
        <p:spPr>
          <a:xfrm>
            <a:off x="964734" y="1535185"/>
            <a:ext cx="4905254" cy="369332"/>
          </a:xfrm>
          <a:prstGeom prst="rect">
            <a:avLst/>
          </a:prstGeom>
          <a:noFill/>
        </p:spPr>
        <p:txBody>
          <a:bodyPr wrap="none" rtlCol="0">
            <a:spAutoFit/>
          </a:bodyPr>
          <a:lstStyle/>
          <a:p>
            <a:r>
              <a:rPr lang="en-US" dirty="0"/>
              <a:t>Solved example:   Find out the DoU in </a:t>
            </a:r>
            <a:r>
              <a:rPr lang="en-US" dirty="0" err="1"/>
              <a:t>C</a:t>
            </a:r>
            <a:r>
              <a:rPr lang="en-US" baseline="-25000" dirty="0" err="1"/>
              <a:t>9</a:t>
            </a:r>
            <a:r>
              <a:rPr lang="en-US" dirty="0" err="1"/>
              <a:t>H</a:t>
            </a:r>
            <a:r>
              <a:rPr lang="en-US" baseline="-25000" dirty="0" err="1"/>
              <a:t>8</a:t>
            </a:r>
            <a:r>
              <a:rPr lang="en-US" dirty="0" err="1"/>
              <a:t>Br</a:t>
            </a:r>
            <a:r>
              <a:rPr lang="en-US" baseline="-25000" dirty="0" err="1"/>
              <a:t>2</a:t>
            </a:r>
            <a:r>
              <a:rPr lang="en-US" dirty="0" err="1"/>
              <a:t>O</a:t>
            </a:r>
            <a:r>
              <a:rPr lang="en-US" baseline="-25000" dirty="0" err="1"/>
              <a:t>2</a:t>
            </a:r>
            <a:r>
              <a:rPr lang="en-US" dirty="0"/>
              <a:t> </a:t>
            </a:r>
          </a:p>
        </p:txBody>
      </p:sp>
      <p:sp>
        <p:nvSpPr>
          <p:cNvPr id="7" name="TextBox 6">
            <a:extLst>
              <a:ext uri="{FF2B5EF4-FFF2-40B4-BE49-F238E27FC236}">
                <a16:creationId xmlns:a16="http://schemas.microsoft.com/office/drawing/2014/main" id="{91B6FB89-4E92-4939-B899-58065157ED4B}"/>
              </a:ext>
            </a:extLst>
          </p:cNvPr>
          <p:cNvSpPr txBox="1"/>
          <p:nvPr/>
        </p:nvSpPr>
        <p:spPr>
          <a:xfrm>
            <a:off x="1210812" y="2348917"/>
            <a:ext cx="870751" cy="369332"/>
          </a:xfrm>
          <a:prstGeom prst="rect">
            <a:avLst/>
          </a:prstGeom>
          <a:noFill/>
        </p:spPr>
        <p:txBody>
          <a:bodyPr wrap="none" rtlCol="0">
            <a:spAutoFit/>
          </a:bodyPr>
          <a:lstStyle/>
          <a:p>
            <a:r>
              <a:rPr lang="en-US" dirty="0"/>
              <a:t>DoU   =</a:t>
            </a:r>
          </a:p>
        </p:txBody>
      </p:sp>
      <p:cxnSp>
        <p:nvCxnSpPr>
          <p:cNvPr id="9" name="Straight Connector 8">
            <a:extLst>
              <a:ext uri="{FF2B5EF4-FFF2-40B4-BE49-F238E27FC236}">
                <a16:creationId xmlns:a16="http://schemas.microsoft.com/office/drawing/2014/main" id="{AC6B914A-985B-492C-A338-788DB0745A53}"/>
              </a:ext>
            </a:extLst>
          </p:cNvPr>
          <p:cNvCxnSpPr>
            <a:cxnSpLocks/>
          </p:cNvCxnSpPr>
          <p:nvPr/>
        </p:nvCxnSpPr>
        <p:spPr>
          <a:xfrm>
            <a:off x="2248250" y="2533583"/>
            <a:ext cx="1812022" cy="0"/>
          </a:xfrm>
          <a:prstGeom prst="line">
            <a:avLst/>
          </a:prstGeom>
        </p:spPr>
        <p:style>
          <a:lnRef idx="3">
            <a:schemeClr val="dk1"/>
          </a:lnRef>
          <a:fillRef idx="0">
            <a:schemeClr val="dk1"/>
          </a:fillRef>
          <a:effectRef idx="2">
            <a:schemeClr val="dk1"/>
          </a:effectRef>
          <a:fontRef idx="minor">
            <a:schemeClr val="tx1"/>
          </a:fontRef>
        </p:style>
      </p:cxnSp>
      <p:sp>
        <p:nvSpPr>
          <p:cNvPr id="10" name="TextBox 9">
            <a:extLst>
              <a:ext uri="{FF2B5EF4-FFF2-40B4-BE49-F238E27FC236}">
                <a16:creationId xmlns:a16="http://schemas.microsoft.com/office/drawing/2014/main" id="{1E85E8E4-0ED7-4E90-BAFC-A71B6E0A2E59}"/>
              </a:ext>
            </a:extLst>
          </p:cNvPr>
          <p:cNvSpPr txBox="1"/>
          <p:nvPr/>
        </p:nvSpPr>
        <p:spPr>
          <a:xfrm>
            <a:off x="2215011" y="2182780"/>
            <a:ext cx="1937858" cy="369332"/>
          </a:xfrm>
          <a:prstGeom prst="rect">
            <a:avLst/>
          </a:prstGeom>
          <a:noFill/>
        </p:spPr>
        <p:txBody>
          <a:bodyPr wrap="square" rtlCol="0">
            <a:spAutoFit/>
          </a:bodyPr>
          <a:lstStyle/>
          <a:p>
            <a:r>
              <a:rPr lang="en-US" dirty="0"/>
              <a:t>2 (9) + 2 + 0 – 2 - 8</a:t>
            </a:r>
          </a:p>
        </p:txBody>
      </p:sp>
      <p:sp>
        <p:nvSpPr>
          <p:cNvPr id="15" name="TextBox 14">
            <a:extLst>
              <a:ext uri="{FF2B5EF4-FFF2-40B4-BE49-F238E27FC236}">
                <a16:creationId xmlns:a16="http://schemas.microsoft.com/office/drawing/2014/main" id="{4A27B659-1CD7-40D8-8B1A-9FC7BF5E992F}"/>
              </a:ext>
            </a:extLst>
          </p:cNvPr>
          <p:cNvSpPr txBox="1"/>
          <p:nvPr/>
        </p:nvSpPr>
        <p:spPr>
          <a:xfrm>
            <a:off x="3003418" y="2515055"/>
            <a:ext cx="301686" cy="369332"/>
          </a:xfrm>
          <a:prstGeom prst="rect">
            <a:avLst/>
          </a:prstGeom>
          <a:noFill/>
        </p:spPr>
        <p:txBody>
          <a:bodyPr wrap="none" rtlCol="0">
            <a:spAutoFit/>
          </a:bodyPr>
          <a:lstStyle/>
          <a:p>
            <a:r>
              <a:rPr lang="en-US" dirty="0"/>
              <a:t>2</a:t>
            </a:r>
          </a:p>
        </p:txBody>
      </p:sp>
      <p:sp>
        <p:nvSpPr>
          <p:cNvPr id="17" name="TextBox 16">
            <a:extLst>
              <a:ext uri="{FF2B5EF4-FFF2-40B4-BE49-F238E27FC236}">
                <a16:creationId xmlns:a16="http://schemas.microsoft.com/office/drawing/2014/main" id="{70F58934-5F89-4E9E-A19C-4DEA18470D28}"/>
              </a:ext>
            </a:extLst>
          </p:cNvPr>
          <p:cNvSpPr txBox="1"/>
          <p:nvPr/>
        </p:nvSpPr>
        <p:spPr>
          <a:xfrm>
            <a:off x="4205566" y="2322216"/>
            <a:ext cx="45719" cy="369332"/>
          </a:xfrm>
          <a:prstGeom prst="rect">
            <a:avLst/>
          </a:prstGeom>
          <a:noFill/>
        </p:spPr>
        <p:txBody>
          <a:bodyPr wrap="square" rtlCol="0">
            <a:spAutoFit/>
          </a:bodyPr>
          <a:lstStyle/>
          <a:p>
            <a:r>
              <a:rPr lang="en-US" dirty="0"/>
              <a:t>=</a:t>
            </a:r>
          </a:p>
        </p:txBody>
      </p:sp>
      <p:sp>
        <p:nvSpPr>
          <p:cNvPr id="18" name="TextBox 17">
            <a:extLst>
              <a:ext uri="{FF2B5EF4-FFF2-40B4-BE49-F238E27FC236}">
                <a16:creationId xmlns:a16="http://schemas.microsoft.com/office/drawing/2014/main" id="{77D64CA8-1648-40EA-99DC-711FDCC71447}"/>
              </a:ext>
            </a:extLst>
          </p:cNvPr>
          <p:cNvSpPr txBox="1"/>
          <p:nvPr/>
        </p:nvSpPr>
        <p:spPr>
          <a:xfrm>
            <a:off x="4429785" y="2330605"/>
            <a:ext cx="201335" cy="369332"/>
          </a:xfrm>
          <a:prstGeom prst="rect">
            <a:avLst/>
          </a:prstGeom>
          <a:noFill/>
        </p:spPr>
        <p:txBody>
          <a:bodyPr wrap="square" rtlCol="0">
            <a:spAutoFit/>
          </a:bodyPr>
          <a:lstStyle/>
          <a:p>
            <a:r>
              <a:rPr lang="en-US" dirty="0"/>
              <a:t>5</a:t>
            </a:r>
          </a:p>
        </p:txBody>
      </p:sp>
      <p:sp>
        <p:nvSpPr>
          <p:cNvPr id="19" name="Rectangle 18">
            <a:extLst>
              <a:ext uri="{FF2B5EF4-FFF2-40B4-BE49-F238E27FC236}">
                <a16:creationId xmlns:a16="http://schemas.microsoft.com/office/drawing/2014/main" id="{4F61817F-9D79-4D69-A96F-1882A7A90ACC}"/>
              </a:ext>
            </a:extLst>
          </p:cNvPr>
          <p:cNvSpPr/>
          <p:nvPr/>
        </p:nvSpPr>
        <p:spPr>
          <a:xfrm>
            <a:off x="8797572" y="1998114"/>
            <a:ext cx="955711" cy="369332"/>
          </a:xfrm>
          <a:prstGeom prst="rect">
            <a:avLst/>
          </a:prstGeom>
        </p:spPr>
        <p:txBody>
          <a:bodyPr wrap="none">
            <a:spAutoFit/>
          </a:bodyPr>
          <a:lstStyle/>
          <a:p>
            <a:r>
              <a:rPr lang="en-US" dirty="0" err="1"/>
              <a:t>C9H6O2</a:t>
            </a:r>
            <a:endParaRPr lang="en-US" dirty="0"/>
          </a:p>
        </p:txBody>
      </p:sp>
      <p:sp>
        <p:nvSpPr>
          <p:cNvPr id="20" name="TextBox 19">
            <a:extLst>
              <a:ext uri="{FF2B5EF4-FFF2-40B4-BE49-F238E27FC236}">
                <a16:creationId xmlns:a16="http://schemas.microsoft.com/office/drawing/2014/main" id="{BBDE4767-9878-4461-A19A-3E21A591671B}"/>
              </a:ext>
            </a:extLst>
          </p:cNvPr>
          <p:cNvSpPr txBox="1"/>
          <p:nvPr/>
        </p:nvSpPr>
        <p:spPr>
          <a:xfrm>
            <a:off x="4492836" y="3429000"/>
            <a:ext cx="3206327" cy="2031325"/>
          </a:xfrm>
          <a:prstGeom prst="rect">
            <a:avLst/>
          </a:prstGeom>
          <a:noFill/>
        </p:spPr>
        <p:txBody>
          <a:bodyPr wrap="none" rtlCol="0">
            <a:spAutoFit/>
          </a:bodyPr>
          <a:lstStyle/>
          <a:p>
            <a:pPr marL="342900" indent="-342900">
              <a:buAutoNum type="arabicPeriod"/>
            </a:pPr>
            <a:r>
              <a:rPr lang="en-US" dirty="0"/>
              <a:t>Find out the DoU in </a:t>
            </a:r>
            <a:r>
              <a:rPr lang="en-US" dirty="0" err="1"/>
              <a:t>C</a:t>
            </a:r>
            <a:r>
              <a:rPr lang="en-US" baseline="-25000" dirty="0" err="1"/>
              <a:t>9</a:t>
            </a:r>
            <a:r>
              <a:rPr lang="en-US" dirty="0" err="1"/>
              <a:t>H</a:t>
            </a:r>
            <a:r>
              <a:rPr lang="en-US" baseline="-25000" dirty="0" err="1"/>
              <a:t>6</a:t>
            </a:r>
            <a:r>
              <a:rPr lang="en-US" dirty="0" err="1"/>
              <a:t>O</a:t>
            </a:r>
            <a:r>
              <a:rPr lang="en-US" baseline="-25000" dirty="0" err="1"/>
              <a:t>2</a:t>
            </a:r>
            <a:r>
              <a:rPr lang="en-US" dirty="0"/>
              <a:t> </a:t>
            </a:r>
          </a:p>
          <a:p>
            <a:pPr marL="342900" indent="-342900">
              <a:buAutoNum type="arabicPeriod"/>
            </a:pPr>
            <a:endParaRPr lang="en-US" dirty="0"/>
          </a:p>
          <a:p>
            <a:pPr marL="342900" indent="-342900">
              <a:buFontTx/>
              <a:buAutoNum type="arabicPeriod"/>
            </a:pPr>
            <a:r>
              <a:rPr lang="en-US" dirty="0"/>
              <a:t>Find out the DoU in </a:t>
            </a:r>
            <a:r>
              <a:rPr lang="en-US" dirty="0" err="1"/>
              <a:t>C</a:t>
            </a:r>
            <a:r>
              <a:rPr lang="en-US" baseline="-25000" dirty="0" err="1"/>
              <a:t>6</a:t>
            </a:r>
            <a:r>
              <a:rPr lang="en-US" dirty="0" err="1"/>
              <a:t>H</a:t>
            </a:r>
            <a:r>
              <a:rPr lang="en-US" baseline="-25000" dirty="0" err="1"/>
              <a:t>15</a:t>
            </a:r>
            <a:r>
              <a:rPr lang="en-US" dirty="0" err="1"/>
              <a:t>N</a:t>
            </a:r>
            <a:r>
              <a:rPr lang="en-US" dirty="0"/>
              <a:t> </a:t>
            </a:r>
          </a:p>
          <a:p>
            <a:pPr marL="342900" indent="-342900">
              <a:buAutoNum type="arabicPeriod"/>
            </a:pPr>
            <a:endParaRPr lang="en-US" dirty="0"/>
          </a:p>
          <a:p>
            <a:pPr marL="342900" indent="-342900">
              <a:buFontTx/>
              <a:buAutoNum type="arabicPeriod"/>
            </a:pPr>
            <a:r>
              <a:rPr lang="en-US" dirty="0"/>
              <a:t>Find out the DoU in </a:t>
            </a:r>
            <a:r>
              <a:rPr lang="en-US" dirty="0" err="1"/>
              <a:t>C</a:t>
            </a:r>
            <a:r>
              <a:rPr lang="en-US" baseline="-25000" dirty="0" err="1"/>
              <a:t>8</a:t>
            </a:r>
            <a:r>
              <a:rPr lang="en-US" dirty="0" err="1"/>
              <a:t>H</a:t>
            </a:r>
            <a:r>
              <a:rPr lang="en-US" baseline="-25000" dirty="0" err="1"/>
              <a:t>11</a:t>
            </a:r>
            <a:r>
              <a:rPr lang="en-US" dirty="0" err="1"/>
              <a:t>N</a:t>
            </a:r>
            <a:r>
              <a:rPr lang="en-US" dirty="0"/>
              <a:t> </a:t>
            </a:r>
          </a:p>
          <a:p>
            <a:pPr marL="342900" indent="-342900">
              <a:buAutoNum type="arabicPeriod"/>
            </a:pPr>
            <a:endParaRPr lang="en-US" dirty="0"/>
          </a:p>
          <a:p>
            <a:pPr marL="342900" indent="-342900">
              <a:buAutoNum type="arabicPeriod"/>
            </a:pPr>
            <a:endParaRPr lang="en-US" dirty="0"/>
          </a:p>
        </p:txBody>
      </p:sp>
    </p:spTree>
    <p:extLst>
      <p:ext uri="{BB962C8B-B14F-4D97-AF65-F5344CB8AC3E}">
        <p14:creationId xmlns:p14="http://schemas.microsoft.com/office/powerpoint/2010/main" val="2186586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8917" y="324852"/>
            <a:ext cx="11237494" cy="6186309"/>
          </a:xfrm>
          <a:prstGeom prst="rect">
            <a:avLst/>
          </a:prstGeom>
          <a:noFill/>
        </p:spPr>
        <p:txBody>
          <a:bodyPr wrap="square" rtlCol="0">
            <a:spAutoFit/>
          </a:bodyPr>
          <a:lstStyle/>
          <a:p>
            <a:r>
              <a:rPr lang="en-US" sz="3600" b="1" dirty="0">
                <a:solidFill>
                  <a:srgbClr val="0070C0"/>
                </a:solidFill>
              </a:rPr>
              <a:t>1.	You will be working in pairs as usual</a:t>
            </a:r>
          </a:p>
          <a:p>
            <a:endParaRPr lang="en-US" sz="3600" b="1" dirty="0">
              <a:solidFill>
                <a:srgbClr val="0070C0"/>
              </a:solidFill>
            </a:endParaRPr>
          </a:p>
          <a:p>
            <a:pPr marL="742950" indent="-742950">
              <a:buAutoNum type="arabicPeriod" startAt="2"/>
            </a:pPr>
            <a:r>
              <a:rPr lang="en-US" sz="3600" b="1" i="1" u="sng" dirty="0">
                <a:solidFill>
                  <a:srgbClr val="0070C0"/>
                </a:solidFill>
              </a:rPr>
              <a:t>Each hood </a:t>
            </a:r>
            <a:r>
              <a:rPr lang="en-US" sz="3600" b="1" dirty="0">
                <a:solidFill>
                  <a:srgbClr val="0070C0"/>
                </a:solidFill>
              </a:rPr>
              <a:t>contains chemicals and waste</a:t>
            </a:r>
          </a:p>
          <a:p>
            <a:r>
              <a:rPr lang="en-US" sz="3600" b="1" dirty="0">
                <a:solidFill>
                  <a:srgbClr val="0070C0"/>
                </a:solidFill>
              </a:rPr>
              <a:t>      	bottles for a specific FG or test.</a:t>
            </a:r>
          </a:p>
          <a:p>
            <a:endParaRPr lang="en-US" sz="3600" b="1" dirty="0">
              <a:solidFill>
                <a:srgbClr val="0070C0"/>
              </a:solidFill>
            </a:endParaRPr>
          </a:p>
          <a:p>
            <a:r>
              <a:rPr lang="en-US" sz="3600" b="1" dirty="0">
                <a:solidFill>
                  <a:srgbClr val="0070C0"/>
                </a:solidFill>
              </a:rPr>
              <a:t>3.	You can occupy your usual hood, start 	</a:t>
            </a:r>
            <a:r>
              <a:rPr lang="en-US" sz="3600" b="1" i="1" u="sng" dirty="0">
                <a:solidFill>
                  <a:srgbClr val="0070C0"/>
                </a:solidFill>
              </a:rPr>
              <a:t>direct </a:t>
            </a:r>
            <a:r>
              <a:rPr lang="en-US" sz="3600" b="1" i="1" dirty="0">
                <a:solidFill>
                  <a:srgbClr val="0070C0"/>
                </a:solidFill>
              </a:rPr>
              <a:t>	</a:t>
            </a:r>
            <a:r>
              <a:rPr lang="en-US" sz="3600" b="1" i="1" u="sng" dirty="0">
                <a:solidFill>
                  <a:srgbClr val="0070C0"/>
                </a:solidFill>
              </a:rPr>
              <a:t>chemical tests </a:t>
            </a:r>
            <a:r>
              <a:rPr lang="en-US" sz="3600" b="1" dirty="0">
                <a:solidFill>
                  <a:srgbClr val="0070C0"/>
                </a:solidFill>
              </a:rPr>
              <a:t>for the FG of </a:t>
            </a:r>
            <a:r>
              <a:rPr lang="en-US" sz="3600" b="1">
                <a:solidFill>
                  <a:srgbClr val="0070C0"/>
                </a:solidFill>
              </a:rPr>
              <a:t>the “</a:t>
            </a:r>
            <a:r>
              <a:rPr lang="en-US" sz="3600" b="1" dirty="0">
                <a:solidFill>
                  <a:srgbClr val="0070C0"/>
                </a:solidFill>
              </a:rPr>
              <a:t>known” for that 	hood.</a:t>
            </a:r>
          </a:p>
          <a:p>
            <a:endParaRPr lang="en-US" sz="3600" b="1" dirty="0">
              <a:solidFill>
                <a:srgbClr val="0070C0"/>
              </a:solidFill>
            </a:endParaRPr>
          </a:p>
          <a:p>
            <a:r>
              <a:rPr lang="en-US" sz="3600" b="1" dirty="0">
                <a:solidFill>
                  <a:srgbClr val="0070C0"/>
                </a:solidFill>
              </a:rPr>
              <a:t>4.	After that, you will move to the next hood 	in an 	</a:t>
            </a:r>
            <a:r>
              <a:rPr lang="en-US" sz="3600" b="1" i="1" u="sng" dirty="0">
                <a:solidFill>
                  <a:srgbClr val="0070C0"/>
                </a:solidFill>
              </a:rPr>
              <a:t>anticlockwise</a:t>
            </a:r>
            <a:r>
              <a:rPr lang="en-US" sz="3600" b="1" dirty="0">
                <a:solidFill>
                  <a:srgbClr val="0070C0"/>
                </a:solidFill>
              </a:rPr>
              <a:t> fashion</a:t>
            </a:r>
          </a:p>
        </p:txBody>
      </p:sp>
    </p:spTree>
    <p:extLst>
      <p:ext uri="{BB962C8B-B14F-4D97-AF65-F5344CB8AC3E}">
        <p14:creationId xmlns:p14="http://schemas.microsoft.com/office/powerpoint/2010/main" val="1042432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6598</TotalTime>
  <Words>1931</Words>
  <Application>Microsoft Office PowerPoint</Application>
  <PresentationFormat>Widescreen</PresentationFormat>
  <Paragraphs>207</Paragraphs>
  <Slides>30</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5" baseType="lpstr">
      <vt:lpstr>Arial</vt:lpstr>
      <vt:lpstr>Calibri</vt:lpstr>
      <vt:lpstr>Calibri Light</vt:lpstr>
      <vt:lpstr>Office Theme</vt:lpstr>
      <vt:lpstr>CS ChemDraw 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 Fauq</dc:creator>
  <cp:lastModifiedBy>Abdul Fauq</cp:lastModifiedBy>
  <cp:revision>244</cp:revision>
  <dcterms:created xsi:type="dcterms:W3CDTF">2019-03-13T00:41:37Z</dcterms:created>
  <dcterms:modified xsi:type="dcterms:W3CDTF">2020-04-29T18:06:19Z</dcterms:modified>
</cp:coreProperties>
</file>